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3"/>
    <p:sldMasterId id="2147483678" r:id="rId4"/>
  </p:sldMasterIdLst>
  <p:notesMasterIdLst>
    <p:notesMasterId r:id="rId6"/>
  </p:notesMasterIdLst>
  <p:sldIdLst>
    <p:sldId id="256" r:id="rId5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144000" cy="5143500"/>
  <p:notesSz cx="6858000" cy="9144000"/>
  <p:embeddedFontLst>
    <p:embeddedFont>
      <p:font typeface="Roboto" charset="0"/>
      <p:regular r:id="rId33"/>
      <p:bold r:id="rId34"/>
      <p:italic r:id="rId35"/>
      <p:boldItalic r:id="rId36"/>
    </p:embeddedFont>
    <p:embeddedFont>
      <p:font typeface="Roboto Medium" charset="0"/>
      <p:regular r:id="rId37"/>
      <p:bold r:id="rId38"/>
      <p:italic r:id="rId39"/>
      <p:boldItalic r:id="rId40"/>
    </p:embeddedFont>
    <p:embeddedFont>
      <p:font typeface="Proxima Nova" charset="0"/>
      <p:regular r:id="rId41"/>
      <p:bold r:id="rId42"/>
      <p:italic r:id="rId43"/>
      <p:boldItalic r:id="rId44"/>
    </p:embeddedFont>
    <p:embeddedFont>
      <p:font typeface="Signika" charset="0"/>
      <p:regular r:id="rId45"/>
      <p:bold r:id="rId46"/>
    </p:embeddedFont>
    <p:embeddedFont>
      <p:font typeface="Montserrat" charset="0"/>
      <p:regular r:id="rId47"/>
      <p:bold r:id="rId48"/>
      <p:italic r:id="rId49"/>
      <p:boldItalic r:id="rId50"/>
    </p:embeddedFont>
    <p:embeddedFont>
      <p:font typeface="Helvetica Neue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E5E5A9-BF1F-4AB5-9B48-EC24EEC8B6F7}" styleName="Table_0">
    <a:wholeTbl>
      <a:tcTxStyle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9E7"/>
          </a:solidFill>
        </a:fill>
      </a:tcStyle>
    </a:wholeTbl>
    <a:band1H>
      <a:tcStyle>
        <a:tcBdr/>
        <a:fill>
          <a:solidFill>
            <a:srgbClr val="FFD0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FD0CB"/>
          </a:solidFill>
        </a:fill>
      </a:tcStyle>
    </a:band1V>
    <a:band2V>
      <a:tcStyle>
        <a:tcBdr/>
      </a:tcStyle>
    </a:band2V>
    <a:lastCol>
      <a:tcTxStyle b="on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4" Type="http://schemas.openxmlformats.org/officeDocument/2006/relationships/font" Target="fonts/font22.fntdata"/><Relationship Id="rId53" Type="http://schemas.openxmlformats.org/officeDocument/2006/relationships/font" Target="fonts/font21.fntdata"/><Relationship Id="rId52" Type="http://schemas.openxmlformats.org/officeDocument/2006/relationships/font" Target="fonts/font20.fntdata"/><Relationship Id="rId51" Type="http://schemas.openxmlformats.org/officeDocument/2006/relationships/font" Target="fonts/font19.fntdata"/><Relationship Id="rId50" Type="http://schemas.openxmlformats.org/officeDocument/2006/relationships/font" Target="fonts/font18.fntdata"/><Relationship Id="rId5" Type="http://schemas.openxmlformats.org/officeDocument/2006/relationships/slide" Target="slides/slide1.xml"/><Relationship Id="rId49" Type="http://schemas.openxmlformats.org/officeDocument/2006/relationships/font" Target="fonts/font17.fntdata"/><Relationship Id="rId48" Type="http://schemas.openxmlformats.org/officeDocument/2006/relationships/font" Target="fonts/font16.fntdata"/><Relationship Id="rId47" Type="http://schemas.openxmlformats.org/officeDocument/2006/relationships/font" Target="fonts/font15.fntdata"/><Relationship Id="rId46" Type="http://schemas.openxmlformats.org/officeDocument/2006/relationships/font" Target="fonts/font14.fntdata"/><Relationship Id="rId45" Type="http://schemas.openxmlformats.org/officeDocument/2006/relationships/font" Target="fonts/font13.fntdata"/><Relationship Id="rId44" Type="http://schemas.openxmlformats.org/officeDocument/2006/relationships/font" Target="fonts/font12.fntdata"/><Relationship Id="rId43" Type="http://schemas.openxmlformats.org/officeDocument/2006/relationships/font" Target="fonts/font11.fntdata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b024f3bfa_2_1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15b024f3bfa_2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Main Title Page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5b024f3bfa_2_4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36" name="Google Shape;536;g15b024f3bfa_2_41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5b024f3bfa_2_4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64" name="Google Shape;564;g15b024f3bfa_2_44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5b024f3bfa_2_4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96" name="Google Shape;596;g15b024f3bfa_2_47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5b024f3bfa_2_4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12" name="Google Shape;612;g15b024f3bfa_2_48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5b024f3bfa_2_5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26" name="Google Shape;626;g15b024f3bfa_2_50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5b024f3bfa_2_5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39" name="Google Shape;639;g15b024f3bfa_2_51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5b024f3bfa_2_5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61" name="Google Shape;661;g15b024f3bfa_2_53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5b024f3bfa_2_5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85" name="Google Shape;685;g15b024f3bfa_2_56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5b024f3bfa_2_5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99" name="Google Shape;699;g15b024f3bfa_2_57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5b024f3bfa_2_5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713" name="Google Shape;713;g15b024f3bfa_2_59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5b024f3bfa_2_2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54" name="Google Shape;354;g15b024f3bfa_2_23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5b024f3bfa_2_6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734" name="Google Shape;734;g15b024f3bfa_2_61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5b024f3bfa_2_6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754" name="Google Shape;754;g15b024f3bfa_2_62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5b024f3bfa_2_6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771" name="Google Shape;771;g15b024f3bfa_2_64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5b024f3bfa_2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782" name="Google Shape;782;g15b024f3bfa_2_65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5b024f3bfa_2_66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g15b024f3bfa_2_6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b024f3bfa_2_2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72" name="Google Shape;372;g15b024f3bfa_2_24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b024f3bfa_2_2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94" name="Google Shape;394;g15b024f3bfa_2_2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b024f3bfa_2_2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18" name="Google Shape;418;g15b024f3bfa_2_29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b024f3bfa_2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42" name="Google Shape;442;g15b024f3bfa_2_32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b024f3bfa_2_3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71" name="Google Shape;471;g15b024f3bfa_2_35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5b024f3bfa_2_3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91" name="Google Shape;491;g15b024f3bfa_2_36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b024f3bfa_2_3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16" name="Google Shape;516;g15b024f3bfa_2_39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2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" name="Google Shape;12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6721413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4708767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2696121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71" name="Google Shape;71;p11"/>
          <p:cNvSpPr/>
          <p:nvPr/>
        </p:nvSpPr>
        <p:spPr>
          <a:xfrm>
            <a:off x="683475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72" name="Google Shape;72;p11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74" name="Google Shape;74;p1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Google Shape;75;p11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6" name="Google Shape;76;p11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11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1172188" y="3327663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4681988" y="3327688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4681988" y="1671613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1172188" y="1671625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4" name="Google Shape;84;p12"/>
          <p:cNvSpPr txBox="1"/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85" name="Google Shape;85;p1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12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7" name="Google Shape;87;p12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12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345636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2087981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3830325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5572669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7315014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97" name="Google Shape;97;p13"/>
          <p:cNvSpPr txBox="1"/>
          <p:nvPr>
            <p:ph type="body" idx="1"/>
          </p:nvPr>
        </p:nvSpPr>
        <p:spPr>
          <a:xfrm>
            <a:off x="587400" y="1242125"/>
            <a:ext cx="7969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98" name="Google Shape;98;p1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13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0" name="Google Shape;100;p13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510776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6103238" y="1621797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3318238" y="1621797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510826" y="1621797"/>
            <a:ext cx="2425200" cy="14304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6103226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3359401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1" name="Google Shape;111;p14"/>
          <p:cNvSpPr txBox="1"/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12" name="Google Shape;112;p14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14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4" name="Google Shape;114;p14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Google Shape;115;p14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tform">
  <p:cSld name="Platform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9" name="Google Shape;119;p15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2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7" name="Google Shape;127;p17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240600" y="501481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Google Shape;132;p18"/>
          <p:cNvSpPr txBox="1"/>
          <p:nvPr>
            <p:ph type="body" idx="1"/>
          </p:nvPr>
        </p:nvSpPr>
        <p:spPr>
          <a:xfrm>
            <a:off x="457200" y="1388325"/>
            <a:ext cx="81546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5" name="Google Shape;135;p18"/>
          <p:cNvSpPr txBox="1"/>
          <p:nvPr>
            <p:ph type="title"/>
          </p:nvPr>
        </p:nvSpPr>
        <p:spPr>
          <a:xfrm>
            <a:off x="457200" y="797000"/>
            <a:ext cx="81795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6" name="Google Shape;136;p18"/>
          <p:cNvSpPr/>
          <p:nvPr/>
        </p:nvSpPr>
        <p:spPr>
          <a:xfrm>
            <a:off x="0" y="-294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19"/>
          <p:cNvSpPr txBox="1"/>
          <p:nvPr>
            <p:ph type="title"/>
          </p:nvPr>
        </p:nvSpPr>
        <p:spPr>
          <a:xfrm>
            <a:off x="482250" y="793050"/>
            <a:ext cx="81795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type="body" idx="1"/>
          </p:nvPr>
        </p:nvSpPr>
        <p:spPr>
          <a:xfrm>
            <a:off x="433250" y="1388325"/>
            <a:ext cx="81786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19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2" name="Google Shape;142;p19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3" name="Google Shape;143;p19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4" name="Google Shape;144;p19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2" cy="2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type="title"/>
          </p:nvPr>
        </p:nvSpPr>
        <p:spPr>
          <a:xfrm>
            <a:off x="473968" y="3507855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240600" y="501481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7;p3"/>
          <p:cNvSpPr txBox="1"/>
          <p:nvPr>
            <p:ph type="body" idx="1"/>
          </p:nvPr>
        </p:nvSpPr>
        <p:spPr>
          <a:xfrm>
            <a:off x="457200" y="1388325"/>
            <a:ext cx="81546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797000"/>
            <a:ext cx="81795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0" y="-294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2" cy="2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type="title"/>
          </p:nvPr>
        </p:nvSpPr>
        <p:spPr>
          <a:xfrm>
            <a:off x="473968" y="3507855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3885122" y="3541745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3885122" y="2323546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3885122" y="1105347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59" name="Google Shape;159;p23"/>
          <p:cNvSpPr txBox="1"/>
          <p:nvPr>
            <p:ph type="body" idx="1"/>
          </p:nvPr>
        </p:nvSpPr>
        <p:spPr>
          <a:xfrm>
            <a:off x="457200" y="1562900"/>
            <a:ext cx="2879700" cy="30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457200" y="797000"/>
            <a:ext cx="2658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1" name="Google Shape;161;p2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" name="Google Shape;162;p23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63" name="Google Shape;163;p23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" name="Google Shape;164;p23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2" cy="2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type="title"/>
          </p:nvPr>
        </p:nvSpPr>
        <p:spPr>
          <a:xfrm>
            <a:off x="473968" y="3507855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1207825" y="1586975"/>
            <a:ext cx="3230400" cy="32094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4705750" y="1587025"/>
            <a:ext cx="3230400" cy="32094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000"/>
                </a:srgbClr>
              </a:gs>
              <a:gs pos="63680">
                <a:srgbClr val="81153F">
                  <a:alpha val="80000"/>
                </a:srgbClr>
              </a:gs>
              <a:gs pos="100000">
                <a:srgbClr val="030659">
                  <a:alpha val="80000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72" name="Google Shape;172;p25"/>
          <p:cNvSpPr txBox="1"/>
          <p:nvPr>
            <p:ph type="subTitle" idx="1"/>
          </p:nvPr>
        </p:nvSpPr>
        <p:spPr>
          <a:xfrm>
            <a:off x="1545163" y="1965575"/>
            <a:ext cx="25557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9pPr>
          </a:lstStyle>
          <a:p/>
        </p:txBody>
      </p:sp>
      <p:sp>
        <p:nvSpPr>
          <p:cNvPr id="173" name="Google Shape;173;p25"/>
          <p:cNvSpPr txBox="1"/>
          <p:nvPr>
            <p:ph type="body" idx="2"/>
          </p:nvPr>
        </p:nvSpPr>
        <p:spPr>
          <a:xfrm>
            <a:off x="1453388" y="2428550"/>
            <a:ext cx="2739300" cy="19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type="subTitle" idx="3"/>
          </p:nvPr>
        </p:nvSpPr>
        <p:spPr>
          <a:xfrm>
            <a:off x="5043063" y="1965575"/>
            <a:ext cx="25557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9pPr>
          </a:lstStyle>
          <a:p/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type="body" idx="4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77" name="Google Shape;177;p25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8" name="Google Shape;178;p25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79" name="Google Shape;179;p25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5"/>
          <p:cNvSpPr txBox="1"/>
          <p:nvPr>
            <p:ph type="body" idx="5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6721413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4708767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2696121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683475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89" name="Google Shape;189;p2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0" name="Google Shape;190;p26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91" name="Google Shape;191;p26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26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1172188" y="3327663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4681988" y="3327688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4681988" y="1671613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1172188" y="1671625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99" name="Google Shape;199;p27"/>
          <p:cNvSpPr txBox="1"/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200" name="Google Shape;200;p2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Google Shape;201;p27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02" name="Google Shape;202;p27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7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345636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2087981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3830325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5572669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7315014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12" name="Google Shape;212;p28"/>
          <p:cNvSpPr txBox="1"/>
          <p:nvPr>
            <p:ph type="body" idx="1"/>
          </p:nvPr>
        </p:nvSpPr>
        <p:spPr>
          <a:xfrm>
            <a:off x="587400" y="1242125"/>
            <a:ext cx="7969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213" name="Google Shape;213;p2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8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15" name="Google Shape;215;p28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510776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6103238" y="1621797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3318238" y="1621797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510826" y="1621797"/>
            <a:ext cx="2425200" cy="14304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6103226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3359401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26" name="Google Shape;226;p29"/>
          <p:cNvSpPr txBox="1"/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227" name="Google Shape;227;p29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8" name="Google Shape;228;p29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29" name="Google Shape;229;p29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tform">
  <p:cSld name="Platform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/>
          <p:nvPr/>
        </p:nvSpPr>
        <p:spPr>
          <a:xfrm>
            <a:off x="240600" y="501481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" name="Google Shape;242;p32"/>
          <p:cNvSpPr txBox="1"/>
          <p:nvPr>
            <p:ph type="body" idx="1"/>
          </p:nvPr>
        </p:nvSpPr>
        <p:spPr>
          <a:xfrm>
            <a:off x="457200" y="1388325"/>
            <a:ext cx="81546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3" name="Google Shape;243;p32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5" name="Google Shape;245;p32"/>
          <p:cNvSpPr txBox="1"/>
          <p:nvPr>
            <p:ph type="title"/>
          </p:nvPr>
        </p:nvSpPr>
        <p:spPr>
          <a:xfrm>
            <a:off x="457200" y="797000"/>
            <a:ext cx="81795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6" name="Google Shape;246;p32"/>
          <p:cNvSpPr/>
          <p:nvPr/>
        </p:nvSpPr>
        <p:spPr>
          <a:xfrm>
            <a:off x="0" y="6056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482250" y="793050"/>
            <a:ext cx="81795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type="body" idx="1"/>
          </p:nvPr>
        </p:nvSpPr>
        <p:spPr>
          <a:xfrm>
            <a:off x="433250" y="1388325"/>
            <a:ext cx="81786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27;p4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8" name="Google Shape;28;p4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29;p4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9" name="Google Shape;249;p33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" name="Google Shape;252;p34"/>
          <p:cNvSpPr txBox="1"/>
          <p:nvPr>
            <p:ph type="title"/>
          </p:nvPr>
        </p:nvSpPr>
        <p:spPr>
          <a:xfrm>
            <a:off x="482250" y="793050"/>
            <a:ext cx="81795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3" name="Google Shape;253;p34"/>
          <p:cNvSpPr txBox="1"/>
          <p:nvPr>
            <p:ph type="body" idx="1"/>
          </p:nvPr>
        </p:nvSpPr>
        <p:spPr>
          <a:xfrm>
            <a:off x="433250" y="1388325"/>
            <a:ext cx="81786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34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5" name="Google Shape;255;p34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6" name="Google Shape;256;p34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" name="Google Shape;257;p34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92863" y="4800086"/>
            <a:ext cx="261552" cy="2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>
            <p:ph type="title"/>
          </p:nvPr>
        </p:nvSpPr>
        <p:spPr>
          <a:xfrm>
            <a:off x="473968" y="3507855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6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92863" y="4800086"/>
            <a:ext cx="261552" cy="2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type="title"/>
          </p:nvPr>
        </p:nvSpPr>
        <p:spPr>
          <a:xfrm>
            <a:off x="473968" y="3507855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3885122" y="3541745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67" name="Google Shape;267;p37"/>
          <p:cNvSpPr/>
          <p:nvPr/>
        </p:nvSpPr>
        <p:spPr>
          <a:xfrm>
            <a:off x="3885122" y="2323546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3885122" y="1105347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69" name="Google Shape;269;p37"/>
          <p:cNvSpPr txBox="1"/>
          <p:nvPr>
            <p:ph type="body" idx="1"/>
          </p:nvPr>
        </p:nvSpPr>
        <p:spPr>
          <a:xfrm>
            <a:off x="457200" y="1562900"/>
            <a:ext cx="2879700" cy="30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0" name="Google Shape;270;p37"/>
          <p:cNvSpPr txBox="1"/>
          <p:nvPr>
            <p:ph type="title"/>
          </p:nvPr>
        </p:nvSpPr>
        <p:spPr>
          <a:xfrm>
            <a:off x="457200" y="797000"/>
            <a:ext cx="2658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1" name="Google Shape;271;p3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2" name="Google Shape;272;p37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73" name="Google Shape;273;p37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" name="Google Shape;274;p37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8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92863" y="4800086"/>
            <a:ext cx="261552" cy="2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>
            <p:ph type="title"/>
          </p:nvPr>
        </p:nvSpPr>
        <p:spPr>
          <a:xfrm>
            <a:off x="473968" y="3507855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39"/>
          <p:cNvSpPr/>
          <p:nvPr/>
        </p:nvSpPr>
        <p:spPr>
          <a:xfrm>
            <a:off x="1207825" y="1586975"/>
            <a:ext cx="3230400" cy="32094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4705750" y="1587025"/>
            <a:ext cx="3230400" cy="32094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392"/>
                </a:srgbClr>
              </a:gs>
              <a:gs pos="63680">
                <a:srgbClr val="81153F">
                  <a:alpha val="80392"/>
                </a:srgbClr>
              </a:gs>
              <a:gs pos="100000">
                <a:srgbClr val="030659">
                  <a:alpha val="80392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82" name="Google Shape;282;p39"/>
          <p:cNvSpPr txBox="1"/>
          <p:nvPr>
            <p:ph type="subTitle" idx="1"/>
          </p:nvPr>
        </p:nvSpPr>
        <p:spPr>
          <a:xfrm>
            <a:off x="1545163" y="1965575"/>
            <a:ext cx="25557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9pPr>
          </a:lstStyle>
          <a:p/>
        </p:txBody>
      </p:sp>
      <p:sp>
        <p:nvSpPr>
          <p:cNvPr id="283" name="Google Shape;283;p39"/>
          <p:cNvSpPr txBox="1"/>
          <p:nvPr>
            <p:ph type="body" idx="2"/>
          </p:nvPr>
        </p:nvSpPr>
        <p:spPr>
          <a:xfrm>
            <a:off x="1453388" y="2428550"/>
            <a:ext cx="2739300" cy="19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type="subTitle" idx="3"/>
          </p:nvPr>
        </p:nvSpPr>
        <p:spPr>
          <a:xfrm>
            <a:off x="5043063" y="1965575"/>
            <a:ext cx="25557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9pPr>
          </a:lstStyle>
          <a:p/>
        </p:txBody>
      </p:sp>
      <p:sp>
        <p:nvSpPr>
          <p:cNvPr id="285" name="Google Shape;285;p39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6" name="Google Shape;286;p39"/>
          <p:cNvSpPr txBox="1"/>
          <p:nvPr>
            <p:ph type="body" idx="4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287" name="Google Shape;287;p39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8" name="Google Shape;288;p39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89" name="Google Shape;289;p39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0" name="Google Shape;290;p39"/>
          <p:cNvSpPr txBox="1"/>
          <p:nvPr>
            <p:ph type="body" idx="5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6721413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4708767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2696121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683475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97" name="Google Shape;297;p40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8" name="Google Shape;298;p40"/>
          <p:cNvSpPr txBox="1"/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299" name="Google Shape;299;p4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40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01" name="Google Shape;301;p40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2" name="Google Shape;302;p40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1172188" y="3327663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4681988" y="3327688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4681988" y="1671613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1172188" y="1671625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09" name="Google Shape;309;p41"/>
          <p:cNvSpPr txBox="1"/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310" name="Google Shape;310;p4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41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12" name="Google Shape;312;p41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3" name="Google Shape;313;p41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4" name="Google Shape;314;p41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345636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18" name="Google Shape;318;p42"/>
          <p:cNvSpPr/>
          <p:nvPr/>
        </p:nvSpPr>
        <p:spPr>
          <a:xfrm>
            <a:off x="2087981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19" name="Google Shape;319;p42"/>
          <p:cNvSpPr/>
          <p:nvPr/>
        </p:nvSpPr>
        <p:spPr>
          <a:xfrm>
            <a:off x="3830325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20" name="Google Shape;320;p42"/>
          <p:cNvSpPr/>
          <p:nvPr/>
        </p:nvSpPr>
        <p:spPr>
          <a:xfrm>
            <a:off x="5572669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21" name="Google Shape;321;p42"/>
          <p:cNvSpPr/>
          <p:nvPr/>
        </p:nvSpPr>
        <p:spPr>
          <a:xfrm>
            <a:off x="7315014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22" name="Google Shape;322;p42"/>
          <p:cNvSpPr txBox="1"/>
          <p:nvPr>
            <p:ph type="body" idx="1"/>
          </p:nvPr>
        </p:nvSpPr>
        <p:spPr>
          <a:xfrm>
            <a:off x="587400" y="1242125"/>
            <a:ext cx="7969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323" name="Google Shape;323;p4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4" name="Google Shape;324;p42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25" name="Google Shape;325;p42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6" name="Google Shape;326;p42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7" name="Google Shape;327;p42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0" name="Google Shape;330;p43"/>
          <p:cNvSpPr/>
          <p:nvPr/>
        </p:nvSpPr>
        <p:spPr>
          <a:xfrm>
            <a:off x="510776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6103238" y="1621797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3318238" y="1621797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510826" y="1621797"/>
            <a:ext cx="2425200" cy="14304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34" name="Google Shape;334;p43"/>
          <p:cNvSpPr/>
          <p:nvPr/>
        </p:nvSpPr>
        <p:spPr>
          <a:xfrm>
            <a:off x="6103226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3359401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36" name="Google Shape;336;p43"/>
          <p:cNvSpPr txBox="1"/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337" name="Google Shape;337;p4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8" name="Google Shape;338;p43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39" name="Google Shape;339;p43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0" name="Google Shape;340;p43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1" name="Google Shape;341;p43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tform">
  <p:cSld name="Platform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44" name="Google Shape;344;p44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2" cy="2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473968" y="3507855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2" cy="2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>
            <p:ph type="title"/>
          </p:nvPr>
        </p:nvSpPr>
        <p:spPr>
          <a:xfrm>
            <a:off x="473968" y="3507855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3885122" y="3541745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3885122" y="2323546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3" name="Google Shape;43;p8"/>
          <p:cNvSpPr/>
          <p:nvPr/>
        </p:nvSpPr>
        <p:spPr>
          <a:xfrm>
            <a:off x="3885122" y="1105347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4" name="Google Shape;44;p8"/>
          <p:cNvSpPr txBox="1"/>
          <p:nvPr>
            <p:ph type="body" idx="1"/>
          </p:nvPr>
        </p:nvSpPr>
        <p:spPr>
          <a:xfrm>
            <a:off x="457200" y="1562900"/>
            <a:ext cx="2879700" cy="30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457200" y="797000"/>
            <a:ext cx="2658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47;p8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8" name="Google Shape;48;p8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49;p8"/>
          <p:cNvSpPr txBox="1"/>
          <p:nvPr>
            <p:ph type="body" idx="2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2" cy="2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473968" y="3507855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240600" y="495425"/>
            <a:ext cx="8562900" cy="9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1207825" y="1586975"/>
            <a:ext cx="3230400" cy="32094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4705750" y="1587025"/>
            <a:ext cx="3230400" cy="32094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000"/>
                </a:srgbClr>
              </a:gs>
              <a:gs pos="63680">
                <a:srgbClr val="81153F">
                  <a:alpha val="80000"/>
                </a:srgbClr>
              </a:gs>
              <a:gs pos="100000">
                <a:srgbClr val="030659">
                  <a:alpha val="80000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7" name="Google Shape;57;p10"/>
          <p:cNvSpPr txBox="1"/>
          <p:nvPr>
            <p:ph type="subTitle" idx="1"/>
          </p:nvPr>
        </p:nvSpPr>
        <p:spPr>
          <a:xfrm>
            <a:off x="1545163" y="1965575"/>
            <a:ext cx="25557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9pPr>
          </a:lstStyle>
          <a:p/>
        </p:txBody>
      </p:sp>
      <p:sp>
        <p:nvSpPr>
          <p:cNvPr id="58" name="Google Shape;58;p10"/>
          <p:cNvSpPr txBox="1"/>
          <p:nvPr>
            <p:ph type="body" idx="2"/>
          </p:nvPr>
        </p:nvSpPr>
        <p:spPr>
          <a:xfrm>
            <a:off x="1453388" y="2428550"/>
            <a:ext cx="2739300" cy="19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type="subTitle" idx="3"/>
          </p:nvPr>
        </p:nvSpPr>
        <p:spPr>
          <a:xfrm>
            <a:off x="5043063" y="1965575"/>
            <a:ext cx="25557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/>
            </a:lvl9pPr>
          </a:lstStyle>
          <a:p/>
        </p:txBody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type="body" idx="4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62" name="Google Shape;62;p1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Google Shape;63;p10"/>
          <p:cNvSpPr txBox="1"/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4" name="Google Shape;64;p10"/>
          <p:cNvSpPr/>
          <p:nvPr/>
        </p:nvSpPr>
        <p:spPr>
          <a:xfrm>
            <a:off x="7685690" y="194869"/>
            <a:ext cx="1217136" cy="717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10"/>
          <p:cNvSpPr txBox="1"/>
          <p:nvPr>
            <p:ph type="body" idx="5"/>
          </p:nvPr>
        </p:nvSpPr>
        <p:spPr>
          <a:xfrm>
            <a:off x="5109300" y="238475"/>
            <a:ext cx="3694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•"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5" Type="http://schemas.openxmlformats.org/officeDocument/2006/relationships/image" Target="../media/image2.png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8" name="Google Shape;8;p1" descr="A picture containing text, clock, clipart&#10;&#10;Description automatically generated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95019" y="196293"/>
            <a:ext cx="1198238" cy="1744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23" name="Google Shape;123;p16" descr="A picture containing text, clock, clipart&#10;&#10;Description automatically generated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95019" y="196293"/>
            <a:ext cx="1198238" cy="1744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7" name="Google Shape;237;p31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38" name="Google Shape;238;p31" descr="A picture containing text, clock, clipart&#10;&#10;Description automatically generated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295019" y="196293"/>
            <a:ext cx="1198238" cy="1744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2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1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6.jpeg"/><Relationship Id="rId2" Type="http://schemas.openxmlformats.org/officeDocument/2006/relationships/hyperlink" Target="http://drive.google.com/file/d/1k7C91rnhtN8TuoSqyidr37DMJvewVi_J/view" TargetMode="Externa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6.jpeg"/><Relationship Id="rId2" Type="http://schemas.openxmlformats.org/officeDocument/2006/relationships/hyperlink" Target="http://drive.google.com/file/d/1_LlkO_htb3964XLxJ4qlAXI7M77dzi9Q/view" TargetMode="Externa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6.jpeg"/><Relationship Id="rId2" Type="http://schemas.openxmlformats.org/officeDocument/2006/relationships/hyperlink" Target="http://drive.google.com/file/d/1v62LL_TZOKMvoYvknojz_dGO9CSK_f4E/view" TargetMode="Externa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3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b="1">
                <a:solidFill>
                  <a:srgbClr val="FF9419"/>
                </a:solidFill>
                <a:latin typeface="Signika"/>
                <a:ea typeface="Signika"/>
                <a:cs typeface="Signika"/>
                <a:sym typeface="Signika"/>
              </a:rPr>
              <a:t>BIR </a:t>
            </a:r>
            <a:r>
              <a:rPr lang="en-US" b="1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Training</a:t>
            </a:r>
            <a:endParaRPr b="1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50" name="Google Shape;350;p45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Bureau of Internal Revenue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Receipt Information (cont.)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39" name="Google Shape;539;p54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40" name="Google Shape;540;p54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541" name="Google Shape;541;p54" descr="Credit 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4" descr="A picture containing tabl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1737" y="999079"/>
            <a:ext cx="4432300" cy="1485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43" name="Google Shape;543;p54"/>
          <p:cNvSpPr/>
          <p:nvPr/>
        </p:nvSpPr>
        <p:spPr>
          <a:xfrm>
            <a:off x="578500" y="1214482"/>
            <a:ext cx="4208106" cy="230957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4" name="Google Shape;544;p54"/>
          <p:cNvSpPr/>
          <p:nvPr/>
        </p:nvSpPr>
        <p:spPr>
          <a:xfrm>
            <a:off x="573834" y="2181593"/>
            <a:ext cx="4208106" cy="230957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573834" y="1691486"/>
            <a:ext cx="4208106" cy="230957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5245027" y="1023515"/>
            <a:ext cx="2389149" cy="612889"/>
          </a:xfrm>
          <a:prstGeom prst="roundRect">
            <a:avLst>
              <a:gd name="adj" fmla="val 6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you are VAT-registered, be sure to select Yes at the VAT Registered field</a:t>
            </a:r>
            <a:endParaRPr lang="en-US"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547" name="Google Shape;547;p54"/>
          <p:cNvCxnSpPr>
            <a:stCxn id="543" idx="3"/>
            <a:endCxn id="546" idx="1"/>
          </p:cNvCxnSpPr>
          <p:nvPr/>
        </p:nvCxnSpPr>
        <p:spPr>
          <a:xfrm>
            <a:off x="4786606" y="1329961"/>
            <a:ext cx="458400" cy="0"/>
          </a:xfrm>
          <a:prstGeom prst="straightConnector1">
            <a:avLst/>
          </a:prstGeom>
          <a:noFill/>
          <a:ln w="9525" cap="flat" cmpd="sng">
            <a:solidFill>
              <a:srgbClr val="FA901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8" name="Google Shape;548;p54"/>
          <p:cNvGrpSpPr/>
          <p:nvPr/>
        </p:nvGrpSpPr>
        <p:grpSpPr>
          <a:xfrm>
            <a:off x="487741" y="3099136"/>
            <a:ext cx="3300489" cy="1644483"/>
            <a:chOff x="487741" y="3099136"/>
            <a:chExt cx="3300489" cy="1644483"/>
          </a:xfrm>
        </p:grpSpPr>
        <p:grpSp>
          <p:nvGrpSpPr>
            <p:cNvPr id="549" name="Google Shape;549;p54"/>
            <p:cNvGrpSpPr/>
            <p:nvPr/>
          </p:nvGrpSpPr>
          <p:grpSpPr>
            <a:xfrm>
              <a:off x="487741" y="3099136"/>
              <a:ext cx="3300489" cy="1644483"/>
              <a:chOff x="7099446" y="2513576"/>
              <a:chExt cx="4265075" cy="2289069"/>
            </a:xfrm>
          </p:grpSpPr>
          <p:sp>
            <p:nvSpPr>
              <p:cNvPr id="550" name="Google Shape;550;p54"/>
              <p:cNvSpPr/>
              <p:nvPr/>
            </p:nvSpPr>
            <p:spPr>
              <a:xfrm>
                <a:off x="7320565" y="2513576"/>
                <a:ext cx="3308444" cy="2068326"/>
              </a:xfrm>
              <a:prstGeom prst="roundRect">
                <a:avLst>
                  <a:gd name="adj" fmla="val 10403"/>
                </a:avLst>
              </a:prstGeom>
              <a:solidFill>
                <a:srgbClr val="FFFFFF"/>
              </a:solidFill>
              <a:ln w="25400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551" name="Google Shape;551;p54"/>
              <p:cNvGrpSpPr/>
              <p:nvPr/>
            </p:nvGrpSpPr>
            <p:grpSpPr>
              <a:xfrm>
                <a:off x="7099446" y="2746308"/>
                <a:ext cx="4265075" cy="2056337"/>
                <a:chOff x="7099446" y="2387245"/>
                <a:chExt cx="4265075" cy="2056337"/>
              </a:xfrm>
            </p:grpSpPr>
            <p:sp>
              <p:nvSpPr>
                <p:cNvPr id="552" name="Google Shape;552;p54"/>
                <p:cNvSpPr txBox="1"/>
                <p:nvPr/>
              </p:nvSpPr>
              <p:spPr>
                <a:xfrm>
                  <a:off x="7320565" y="2387245"/>
                  <a:ext cx="4043956" cy="20563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228600" marR="0" lvl="0" indent="-2286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 panose="020B0604020202020204"/>
                    <a:buAutoNum type="arabicPeriod"/>
                  </a:pPr>
                  <a:r>
                    <a:rPr lang="en-US" sz="1000" b="0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Specify your VAT Registered</a:t>
                  </a:r>
                  <a:endPara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1651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endParaRPr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2286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 panose="020B0604020202020204"/>
                    <a:buAutoNum type="arabicPeriod"/>
                  </a:pPr>
                  <a:r>
                    <a:rPr lang="en-US" sz="1000" b="0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Specify your Company Name</a:t>
                  </a:r>
                  <a:endPara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1651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endParaRPr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2286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 panose="020B0604020202020204"/>
                    <a:buAutoNum type="arabicPeriod"/>
                  </a:pPr>
                  <a:r>
                    <a:rPr lang="en-US" sz="1000" b="0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Specify your TIN</a:t>
                  </a:r>
                  <a:endPara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</p:txBody>
            </p:sp>
            <p:sp>
              <p:nvSpPr>
                <p:cNvPr id="553" name="Google Shape;553;p54"/>
                <p:cNvSpPr/>
                <p:nvPr/>
              </p:nvSpPr>
              <p:spPr>
                <a:xfrm>
                  <a:off x="7099446" y="2475999"/>
                  <a:ext cx="535327" cy="365655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FFFF"/>
                </a:solidFill>
                <a:ln w="19050" cap="flat" cmpd="sng">
                  <a:solidFill>
                    <a:srgbClr val="F198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 panose="020B0604020202020204"/>
                    <a:buNone/>
                  </a:pPr>
                  <a:r>
                    <a:rPr lang="en-US" sz="1050" b="1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  <p:sp>
          <p:nvSpPr>
            <p:cNvPr id="554" name="Google Shape;554;p54"/>
            <p:cNvSpPr/>
            <p:nvPr/>
          </p:nvSpPr>
          <p:spPr>
            <a:xfrm>
              <a:off x="487741" y="3759978"/>
              <a:ext cx="414258" cy="26268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19050" cap="flat" cmpd="sng">
              <a:solidFill>
                <a:srgbClr val="F198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 panose="020B0604020202020204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5" name="Google Shape;555;p54"/>
            <p:cNvSpPr/>
            <p:nvPr/>
          </p:nvSpPr>
          <p:spPr>
            <a:xfrm>
              <a:off x="487741" y="4190281"/>
              <a:ext cx="414258" cy="26268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19050" cap="flat" cmpd="sng">
              <a:solidFill>
                <a:srgbClr val="F198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 panose="020B0604020202020204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56" name="Google Shape;556;p54"/>
          <p:cNvSpPr/>
          <p:nvPr/>
        </p:nvSpPr>
        <p:spPr>
          <a:xfrm>
            <a:off x="218646" y="1198614"/>
            <a:ext cx="414258" cy="26268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213538" y="2168490"/>
            <a:ext cx="414258" cy="26268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8" name="Google Shape;558;p54"/>
          <p:cNvSpPr/>
          <p:nvPr/>
        </p:nvSpPr>
        <p:spPr>
          <a:xfrm>
            <a:off x="218646" y="1657985"/>
            <a:ext cx="414258" cy="26268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59" name="Google Shape;559;p54"/>
          <p:cNvCxnSpPr>
            <a:stCxn id="544" idx="3"/>
            <a:endCxn id="560" idx="1"/>
          </p:cNvCxnSpPr>
          <p:nvPr/>
        </p:nvCxnSpPr>
        <p:spPr>
          <a:xfrm rot="10800000" flipH="1">
            <a:off x="4781940" y="2280572"/>
            <a:ext cx="463200" cy="16500"/>
          </a:xfrm>
          <a:prstGeom prst="straightConnector1">
            <a:avLst/>
          </a:prstGeom>
          <a:noFill/>
          <a:ln w="9525" cap="flat" cmpd="sng">
            <a:solidFill>
              <a:srgbClr val="FA901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4"/>
          <p:cNvSpPr/>
          <p:nvPr/>
        </p:nvSpPr>
        <p:spPr>
          <a:xfrm>
            <a:off x="5245026" y="2114233"/>
            <a:ext cx="2389149" cy="332500"/>
          </a:xfrm>
          <a:prstGeom prst="roundRect">
            <a:avLst>
              <a:gd name="adj" fmla="val 6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Tax Identification Number</a:t>
            </a:r>
            <a:endParaRPr lang="en-US"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1" name="Google Shape;561;p54"/>
          <p:cNvSpPr txBox="1"/>
          <p:nvPr/>
        </p:nvSpPr>
        <p:spPr>
          <a:xfrm>
            <a:off x="-1" y="4976036"/>
            <a:ext cx="7031666" cy="16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TIN = Taxpayer Identification Number  |  VAT = Value Added Tax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5" descr="Table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2154" y="1153971"/>
            <a:ext cx="4483100" cy="290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7" name="Google Shape;567;p55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68" name="Google Shape;568;p55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569" name="Google Shape;569;p55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5"/>
          <p:cNvSpPr/>
          <p:nvPr/>
        </p:nvSpPr>
        <p:spPr>
          <a:xfrm>
            <a:off x="389651" y="1349709"/>
            <a:ext cx="4208106" cy="230957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1" name="Google Shape;571;p55"/>
          <p:cNvSpPr/>
          <p:nvPr/>
        </p:nvSpPr>
        <p:spPr>
          <a:xfrm>
            <a:off x="384985" y="2316820"/>
            <a:ext cx="4208106" cy="230957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2" name="Google Shape;572;p55"/>
          <p:cNvSpPr/>
          <p:nvPr/>
        </p:nvSpPr>
        <p:spPr>
          <a:xfrm>
            <a:off x="384985" y="1826713"/>
            <a:ext cx="4208106" cy="230957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3" name="Google Shape;573;p55"/>
          <p:cNvSpPr/>
          <p:nvPr/>
        </p:nvSpPr>
        <p:spPr>
          <a:xfrm>
            <a:off x="4970536" y="1212964"/>
            <a:ext cx="2389149" cy="332500"/>
          </a:xfrm>
          <a:prstGeom prst="roundRect">
            <a:avLst>
              <a:gd name="adj" fmla="val 6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Machine Identification Number</a:t>
            </a:r>
            <a:endParaRPr lang="en-US"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574" name="Google Shape;574;p55"/>
          <p:cNvCxnSpPr>
            <a:stCxn id="570" idx="3"/>
            <a:endCxn id="573" idx="1"/>
          </p:cNvCxnSpPr>
          <p:nvPr/>
        </p:nvCxnSpPr>
        <p:spPr>
          <a:xfrm rot="10800000" flipH="1">
            <a:off x="4597757" y="1379088"/>
            <a:ext cx="372900" cy="86100"/>
          </a:xfrm>
          <a:prstGeom prst="straightConnector1">
            <a:avLst/>
          </a:prstGeom>
          <a:noFill/>
          <a:ln w="9525" cap="flat" cmpd="sng">
            <a:solidFill>
              <a:srgbClr val="FA901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5" name="Google Shape;575;p55"/>
          <p:cNvSpPr/>
          <p:nvPr/>
        </p:nvSpPr>
        <p:spPr>
          <a:xfrm>
            <a:off x="4981009" y="1740827"/>
            <a:ext cx="2389149" cy="570030"/>
          </a:xfrm>
          <a:prstGeom prst="roundRect">
            <a:avLst>
              <a:gd name="adj" fmla="val 6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Device serial number</a:t>
            </a:r>
            <a:endParaRPr lang="en-US"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(iPad / iMin Serial Number)</a:t>
            </a:r>
            <a:endParaRPr lang="en-US"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13774" y="1333841"/>
            <a:ext cx="414258" cy="26268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7" name="Google Shape;577;p55"/>
          <p:cNvSpPr/>
          <p:nvPr/>
        </p:nvSpPr>
        <p:spPr>
          <a:xfrm>
            <a:off x="108666" y="2303717"/>
            <a:ext cx="414258" cy="26268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8" name="Google Shape;578;p55"/>
          <p:cNvSpPr/>
          <p:nvPr/>
        </p:nvSpPr>
        <p:spPr>
          <a:xfrm>
            <a:off x="113774" y="1793212"/>
            <a:ext cx="414258" cy="26268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79" name="Google Shape;579;p55"/>
          <p:cNvGrpSpPr/>
          <p:nvPr/>
        </p:nvGrpSpPr>
        <p:grpSpPr>
          <a:xfrm>
            <a:off x="4953388" y="2872604"/>
            <a:ext cx="3300489" cy="1516479"/>
            <a:chOff x="5078402" y="3071438"/>
            <a:chExt cx="3300489" cy="1516479"/>
          </a:xfrm>
        </p:grpSpPr>
        <p:grpSp>
          <p:nvGrpSpPr>
            <p:cNvPr id="580" name="Google Shape;580;p55"/>
            <p:cNvGrpSpPr/>
            <p:nvPr/>
          </p:nvGrpSpPr>
          <p:grpSpPr>
            <a:xfrm>
              <a:off x="5078402" y="3071438"/>
              <a:ext cx="3300489" cy="1516479"/>
              <a:chOff x="7099446" y="2513576"/>
              <a:chExt cx="4265075" cy="2110891"/>
            </a:xfrm>
          </p:grpSpPr>
          <p:sp>
            <p:nvSpPr>
              <p:cNvPr id="581" name="Google Shape;581;p55"/>
              <p:cNvSpPr/>
              <p:nvPr/>
            </p:nvSpPr>
            <p:spPr>
              <a:xfrm>
                <a:off x="7320565" y="2513576"/>
                <a:ext cx="4043955" cy="2110891"/>
              </a:xfrm>
              <a:prstGeom prst="roundRect">
                <a:avLst>
                  <a:gd name="adj" fmla="val 10403"/>
                </a:avLst>
              </a:prstGeom>
              <a:solidFill>
                <a:srgbClr val="FFFFFF"/>
              </a:solidFill>
              <a:ln w="25400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582" name="Google Shape;582;p55"/>
              <p:cNvGrpSpPr/>
              <p:nvPr/>
            </p:nvGrpSpPr>
            <p:grpSpPr>
              <a:xfrm>
                <a:off x="7099446" y="2746308"/>
                <a:ext cx="4265075" cy="1735026"/>
                <a:chOff x="7099446" y="2387245"/>
                <a:chExt cx="4265075" cy="1735026"/>
              </a:xfrm>
            </p:grpSpPr>
            <p:sp>
              <p:nvSpPr>
                <p:cNvPr id="583" name="Google Shape;583;p55"/>
                <p:cNvSpPr txBox="1"/>
                <p:nvPr/>
              </p:nvSpPr>
              <p:spPr>
                <a:xfrm>
                  <a:off x="7320565" y="2387245"/>
                  <a:ext cx="4043956" cy="1735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228600" marR="0" lvl="0" indent="-2286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 panose="020B0604020202020204"/>
                    <a:buAutoNum type="arabicPeriod"/>
                  </a:pPr>
                  <a:r>
                    <a:rPr lang="en-US" sz="1000" b="0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Specify your Company Name </a:t>
                  </a:r>
                  <a:endPara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1651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endParaRPr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2286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 panose="020B0604020202020204"/>
                    <a:buAutoNum type="arabicPeriod"/>
                  </a:pPr>
                  <a:r>
                    <a:rPr lang="en-US" sz="1000" b="0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Specify your Serial #</a:t>
                  </a:r>
                  <a:endPara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1651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endParaRPr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2286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 panose="020B0604020202020204"/>
                    <a:buAutoNum type="arabicPeriod"/>
                  </a:pPr>
                  <a:r>
                    <a:rPr lang="en-US" sz="1000" b="0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Specify your PTU</a:t>
                  </a:r>
                  <a:endParaRPr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</p:txBody>
            </p:sp>
            <p:sp>
              <p:nvSpPr>
                <p:cNvPr id="584" name="Google Shape;584;p55"/>
                <p:cNvSpPr/>
                <p:nvPr/>
              </p:nvSpPr>
              <p:spPr>
                <a:xfrm>
                  <a:off x="7099446" y="2475999"/>
                  <a:ext cx="535327" cy="365655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FFFF"/>
                </a:solidFill>
                <a:ln w="19050" cap="flat" cmpd="sng">
                  <a:solidFill>
                    <a:srgbClr val="F198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 panose="020B0604020202020204"/>
                    <a:buNone/>
                  </a:pPr>
                  <a:r>
                    <a:rPr lang="en-US" sz="1050" b="1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  <p:sp>
          <p:nvSpPr>
            <p:cNvPr id="585" name="Google Shape;585;p55"/>
            <p:cNvSpPr/>
            <p:nvPr/>
          </p:nvSpPr>
          <p:spPr>
            <a:xfrm>
              <a:off x="5078402" y="3719409"/>
              <a:ext cx="414258" cy="26268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19050" cap="flat" cmpd="sng">
              <a:solidFill>
                <a:srgbClr val="F198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 panose="020B0604020202020204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5078402" y="4177461"/>
              <a:ext cx="414258" cy="26268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19050" cap="flat" cmpd="sng">
              <a:solidFill>
                <a:srgbClr val="F198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 panose="020B0604020202020204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87" name="Google Shape;587;p55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Receipt Information (cont.)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588" name="Google Shape;588;p55"/>
          <p:cNvCxnSpPr>
            <a:stCxn id="572" idx="3"/>
            <a:endCxn id="575" idx="1"/>
          </p:cNvCxnSpPr>
          <p:nvPr/>
        </p:nvCxnSpPr>
        <p:spPr>
          <a:xfrm>
            <a:off x="4593091" y="1942192"/>
            <a:ext cx="387900" cy="83700"/>
          </a:xfrm>
          <a:prstGeom prst="straightConnector1">
            <a:avLst/>
          </a:prstGeom>
          <a:noFill/>
          <a:ln w="9525" cap="flat" cmpd="sng">
            <a:solidFill>
              <a:srgbClr val="FA901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9" name="Google Shape;589;p55"/>
          <p:cNvSpPr/>
          <p:nvPr/>
        </p:nvSpPr>
        <p:spPr>
          <a:xfrm>
            <a:off x="4981007" y="2400869"/>
            <a:ext cx="2389149" cy="332500"/>
          </a:xfrm>
          <a:prstGeom prst="roundRect">
            <a:avLst>
              <a:gd name="adj" fmla="val 6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Permit to Use number</a:t>
            </a:r>
            <a:endParaRPr lang="en-US"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590" name="Google Shape;590;p55"/>
          <p:cNvCxnSpPr>
            <a:stCxn id="571" idx="3"/>
            <a:endCxn id="589" idx="1"/>
          </p:cNvCxnSpPr>
          <p:nvPr/>
        </p:nvCxnSpPr>
        <p:spPr>
          <a:xfrm>
            <a:off x="4593091" y="2432299"/>
            <a:ext cx="387900" cy="134700"/>
          </a:xfrm>
          <a:prstGeom prst="straightConnector1">
            <a:avLst/>
          </a:prstGeom>
          <a:noFill/>
          <a:ln w="9525" cap="flat" cmpd="sng">
            <a:solidFill>
              <a:srgbClr val="FA901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1" name="Google Shape;591;p55"/>
          <p:cNvSpPr/>
          <p:nvPr/>
        </p:nvSpPr>
        <p:spPr>
          <a:xfrm>
            <a:off x="7395914" y="1035692"/>
            <a:ext cx="118909" cy="1695443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2" name="Google Shape;592;p55"/>
          <p:cNvSpPr/>
          <p:nvPr/>
        </p:nvSpPr>
        <p:spPr>
          <a:xfrm>
            <a:off x="7587280" y="1301322"/>
            <a:ext cx="1277144" cy="1246455"/>
          </a:xfrm>
          <a:prstGeom prst="rect">
            <a:avLst/>
          </a:prstGeom>
          <a:solidFill>
            <a:srgbClr val="FFDC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Following numbers will be sent to Merchant by BIR once they are BIR-registered</a:t>
            </a:r>
            <a:endParaRPr lang="en-US" sz="9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93" name="Google Shape;593;p55"/>
          <p:cNvSpPr txBox="1"/>
          <p:nvPr/>
        </p:nvSpPr>
        <p:spPr>
          <a:xfrm>
            <a:off x="-1" y="4976036"/>
            <a:ext cx="7031666" cy="16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TIN = Taxpayer Identification Number  |  PTU = Permit to Use  |  MIN = Machine Identification Number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5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14269" y="1283806"/>
            <a:ext cx="3604467" cy="265419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9" name="Google Shape;599;p56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Example: Receipt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00" name="Google Shape;600;p56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01" name="Google Shape;601;p56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602" name="Google Shape;602;p56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6"/>
          <p:cNvSpPr/>
          <p:nvPr/>
        </p:nvSpPr>
        <p:spPr>
          <a:xfrm>
            <a:off x="1183477" y="2974725"/>
            <a:ext cx="3535259" cy="230957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4" name="Google Shape;604;p56"/>
          <p:cNvSpPr/>
          <p:nvPr/>
        </p:nvSpPr>
        <p:spPr>
          <a:xfrm>
            <a:off x="1183477" y="3208435"/>
            <a:ext cx="3535259" cy="230957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5" name="Google Shape;605;p56"/>
          <p:cNvSpPr/>
          <p:nvPr/>
        </p:nvSpPr>
        <p:spPr>
          <a:xfrm>
            <a:off x="5495305" y="2431566"/>
            <a:ext cx="2389149" cy="570030"/>
          </a:xfrm>
          <a:prstGeom prst="roundRect">
            <a:avLst>
              <a:gd name="adj" fmla="val 6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MIN Number that merchant provided in BackOffice</a:t>
            </a:r>
            <a:endParaRPr lang="en-US"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06" name="Google Shape;606;p56"/>
          <p:cNvSpPr/>
          <p:nvPr/>
        </p:nvSpPr>
        <p:spPr>
          <a:xfrm>
            <a:off x="5495306" y="3243131"/>
            <a:ext cx="2389149" cy="570030"/>
          </a:xfrm>
          <a:prstGeom prst="roundRect">
            <a:avLst>
              <a:gd name="adj" fmla="val 6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Serial Number that merchant provided in BackOffice</a:t>
            </a:r>
            <a:endParaRPr lang="en-US"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607" name="Google Shape;607;p56"/>
          <p:cNvCxnSpPr>
            <a:stCxn id="603" idx="3"/>
            <a:endCxn id="605" idx="1"/>
          </p:cNvCxnSpPr>
          <p:nvPr/>
        </p:nvCxnSpPr>
        <p:spPr>
          <a:xfrm rot="10800000" flipH="1">
            <a:off x="4718736" y="2716704"/>
            <a:ext cx="776700" cy="373500"/>
          </a:xfrm>
          <a:prstGeom prst="straightConnector1">
            <a:avLst/>
          </a:prstGeom>
          <a:noFill/>
          <a:ln w="9525" cap="flat" cmpd="sng">
            <a:solidFill>
              <a:srgbClr val="FA90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8" name="Google Shape;608;p56"/>
          <p:cNvCxnSpPr>
            <a:stCxn id="604" idx="3"/>
            <a:endCxn id="606" idx="1"/>
          </p:cNvCxnSpPr>
          <p:nvPr/>
        </p:nvCxnSpPr>
        <p:spPr>
          <a:xfrm>
            <a:off x="4718736" y="3323914"/>
            <a:ext cx="776700" cy="204300"/>
          </a:xfrm>
          <a:prstGeom prst="straightConnector1">
            <a:avLst/>
          </a:prstGeom>
          <a:noFill/>
          <a:ln w="9525" cap="flat" cmpd="sng">
            <a:solidFill>
              <a:srgbClr val="FA901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9" name="Google Shape;609;p56"/>
          <p:cNvSpPr txBox="1"/>
          <p:nvPr/>
        </p:nvSpPr>
        <p:spPr>
          <a:xfrm>
            <a:off x="-1" y="4976036"/>
            <a:ext cx="7031666" cy="16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TIN = Taxpayer Identification Number  |  PTU = Permit to Use  |  MIN = Machine Identification Number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7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X &amp; Z Reading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15" name="Google Shape;615;p57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16" name="Google Shape;616;p57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sp>
        <p:nvSpPr>
          <p:cNvPr id="617" name="Google Shape;617;p57"/>
          <p:cNvSpPr txBox="1"/>
          <p:nvPr/>
        </p:nvSpPr>
        <p:spPr>
          <a:xfrm>
            <a:off x="300369" y="2956270"/>
            <a:ext cx="399518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End of day report </a:t>
            </a:r>
            <a:br>
              <a:rPr lang="en-US" sz="12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(Overview of entire shift)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18" name="Google Shape;618;p57"/>
          <p:cNvSpPr txBox="1"/>
          <p:nvPr/>
        </p:nvSpPr>
        <p:spPr>
          <a:xfrm>
            <a:off x="300369" y="1350966"/>
            <a:ext cx="3995184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X Reading</a:t>
            </a:r>
            <a:endParaRPr lang="en-US"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19" name="Google Shape;619;p57"/>
          <p:cNvSpPr txBox="1"/>
          <p:nvPr/>
        </p:nvSpPr>
        <p:spPr>
          <a:xfrm>
            <a:off x="300369" y="1653873"/>
            <a:ext cx="3952595" cy="84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Mid day Report </a:t>
            </a:r>
            <a:b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(Overview from beginning of the shift till the time that you have requested)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20" name="Google Shape;620;p57"/>
          <p:cNvSpPr txBox="1"/>
          <p:nvPr/>
        </p:nvSpPr>
        <p:spPr>
          <a:xfrm>
            <a:off x="300369" y="2642417"/>
            <a:ext cx="3995184" cy="307777"/>
          </a:xfrm>
          <a:prstGeom prst="rect">
            <a:avLst/>
          </a:prstGeom>
          <a:solidFill>
            <a:srgbClr val="FDBE7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Z Reading</a:t>
            </a:r>
            <a:endParaRPr lang="en-US"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21" name="Google Shape;621;p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079593" y="1350966"/>
            <a:ext cx="3443869" cy="258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7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7"/>
          <p:cNvSpPr txBox="1"/>
          <p:nvPr/>
        </p:nvSpPr>
        <p:spPr>
          <a:xfrm>
            <a:off x="0" y="4976036"/>
            <a:ext cx="6223518" cy="1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[POS] Generating X &amp; Z Reading </a:t>
            </a:r>
            <a:r>
              <a:rPr lang="en-US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Reports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29" name="Google Shape;629;p58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30" name="Google Shape;630;p58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grpSp>
        <p:nvGrpSpPr>
          <p:cNvPr id="631" name="Google Shape;631;p58"/>
          <p:cNvGrpSpPr/>
          <p:nvPr/>
        </p:nvGrpSpPr>
        <p:grpSpPr>
          <a:xfrm>
            <a:off x="2083135" y="883090"/>
            <a:ext cx="4977730" cy="3928845"/>
            <a:chOff x="1287737" y="1687513"/>
            <a:chExt cx="4857750" cy="3867151"/>
          </a:xfrm>
        </p:grpSpPr>
        <p:sp>
          <p:nvSpPr>
            <p:cNvPr id="632" name="Google Shape;632;p58"/>
            <p:cNvSpPr/>
            <p:nvPr/>
          </p:nvSpPr>
          <p:spPr>
            <a:xfrm>
              <a:off x="2856187" y="5013326"/>
              <a:ext cx="1758950" cy="541338"/>
            </a:xfrm>
            <a:custGeom>
              <a:avLst/>
              <a:gdLst/>
              <a:ahLst/>
              <a:cxnLst/>
              <a:rect l="l" t="t" r="r" b="b"/>
              <a:pathLst>
                <a:path w="468" h="144" extrusionOk="0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>
              <a:gsLst>
                <a:gs pos="0">
                  <a:srgbClr val="6D6F73"/>
                </a:gs>
                <a:gs pos="19000">
                  <a:srgbClr val="E0E1E2"/>
                </a:gs>
                <a:gs pos="38000">
                  <a:srgbClr val="A7A9AC"/>
                </a:gs>
                <a:gs pos="63000">
                  <a:srgbClr val="6D6F73"/>
                </a:gs>
                <a:gs pos="100000">
                  <a:srgbClr val="A7A9A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3" name="Google Shape;633;p58"/>
            <p:cNvSpPr/>
            <p:nvPr/>
          </p:nvSpPr>
          <p:spPr>
            <a:xfrm>
              <a:off x="1287737" y="1687513"/>
              <a:ext cx="4857750" cy="2905125"/>
            </a:xfrm>
            <a:custGeom>
              <a:avLst/>
              <a:gdLst/>
              <a:ahLst/>
              <a:cxnLst/>
              <a:rect l="l" t="t" r="r" b="b"/>
              <a:pathLst>
                <a:path w="1292" h="772" extrusionOk="0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4" name="Google Shape;634;p58"/>
            <p:cNvSpPr/>
            <p:nvPr/>
          </p:nvSpPr>
          <p:spPr>
            <a:xfrm>
              <a:off x="1287737" y="4592638"/>
              <a:ext cx="4857750" cy="420688"/>
            </a:xfrm>
            <a:custGeom>
              <a:avLst/>
              <a:gdLst/>
              <a:ahLst/>
              <a:cxnLst/>
              <a:rect l="l" t="t" r="r" b="b"/>
              <a:pathLst>
                <a:path w="1292" h="112" extrusionOk="0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635" name="Google Shape;635;p58" descr="Credit 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8" title="Z Reading Report Video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68825" y="1077125"/>
            <a:ext cx="4583448" cy="25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9"/>
          <p:cNvPicPr preferRelativeResize="0"/>
          <p:nvPr/>
        </p:nvPicPr>
        <p:blipFill rotWithShape="1">
          <a:blip r:embed="rId1"/>
          <a:srcRect r="32327"/>
          <a:stretch>
            <a:fillRect/>
          </a:stretch>
        </p:blipFill>
        <p:spPr>
          <a:xfrm>
            <a:off x="642775" y="946650"/>
            <a:ext cx="4808274" cy="2990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2" name="Google Shape;642;p59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[BackOffice] POS Report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43" name="Google Shape;643;p59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44" name="Google Shape;644;p59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645" name="Google Shape;645;p59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9"/>
          <p:cNvSpPr/>
          <p:nvPr/>
        </p:nvSpPr>
        <p:spPr>
          <a:xfrm>
            <a:off x="1772651" y="1674300"/>
            <a:ext cx="3116100" cy="2100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7" name="Google Shape;647;p59"/>
          <p:cNvSpPr/>
          <p:nvPr/>
        </p:nvSpPr>
        <p:spPr>
          <a:xfrm>
            <a:off x="3142579" y="2613577"/>
            <a:ext cx="1097100" cy="2100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8" name="Google Shape;648;p59"/>
          <p:cNvSpPr txBox="1"/>
          <p:nvPr/>
        </p:nvSpPr>
        <p:spPr>
          <a:xfrm>
            <a:off x="5902765" y="4066468"/>
            <a:ext cx="2906100" cy="831000"/>
          </a:xfrm>
          <a:prstGeom prst="rect">
            <a:avLst/>
          </a:prstGeom>
          <a:solidFill>
            <a:srgbClr val="FFE8C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The POS Report allows you to select the POS Daily and/or POS Monthly Reports</a:t>
            </a:r>
            <a:endParaRPr sz="12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9" name="Google Shape;649;p59"/>
          <p:cNvSpPr/>
          <p:nvPr/>
        </p:nvSpPr>
        <p:spPr>
          <a:xfrm>
            <a:off x="642772" y="2694175"/>
            <a:ext cx="1064400" cy="12426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0" name="Google Shape;650;p59"/>
          <p:cNvSpPr/>
          <p:nvPr/>
        </p:nvSpPr>
        <p:spPr>
          <a:xfrm>
            <a:off x="5577300" y="1215225"/>
            <a:ext cx="3304800" cy="2560500"/>
          </a:xfrm>
          <a:prstGeom prst="roundRect">
            <a:avLst>
              <a:gd name="adj" fmla="val 10403"/>
            </a:avLst>
          </a:prstGeom>
          <a:solidFill>
            <a:srgbClr val="FFFFFF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1" name="Google Shape;651;p59"/>
          <p:cNvSpPr txBox="1"/>
          <p:nvPr/>
        </p:nvSpPr>
        <p:spPr>
          <a:xfrm>
            <a:off x="5781899" y="1317446"/>
            <a:ext cx="2237004" cy="235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 panose="020B0604020202020204"/>
              <a:buAutoNum type="arabicPeriod"/>
            </a:pPr>
            <a:r>
              <a:rPr lang="en-US" sz="10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Visit BackOffice &gt; Reports &gt; BIR &gt; POS Report</a:t>
            </a:r>
            <a:br>
              <a:rPr lang="en-US" sz="105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5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 panose="020B0604020202020204"/>
              <a:buAutoNum type="arabicPeriod"/>
            </a:pPr>
            <a:r>
              <a:rPr lang="en-US" sz="105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type of report “</a:t>
            </a: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</a:t>
            </a:r>
            <a:b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Daily Report / POS Monthly Report</a:t>
            </a:r>
            <a:r>
              <a:rPr lang="en-US" sz="105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</a:t>
            </a:r>
            <a:endParaRPr lang="en-US" sz="105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1441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 panose="020B0604020202020204"/>
              <a:buAutoNum type="arabicPeriod"/>
            </a:pPr>
            <a:r>
              <a:rPr lang="en-US" sz="105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Download POS Report</a:t>
            </a:r>
            <a:endParaRPr lang="en-US" sz="105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2" name="Google Shape;652;p59"/>
          <p:cNvSpPr/>
          <p:nvPr/>
        </p:nvSpPr>
        <p:spPr>
          <a:xfrm>
            <a:off x="5675154" y="1647951"/>
            <a:ext cx="309300" cy="26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3" name="Google Shape;653;p59"/>
          <p:cNvSpPr/>
          <p:nvPr/>
        </p:nvSpPr>
        <p:spPr>
          <a:xfrm>
            <a:off x="5675217" y="2364117"/>
            <a:ext cx="309000" cy="26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4" name="Google Shape;654;p59"/>
          <p:cNvSpPr/>
          <p:nvPr/>
        </p:nvSpPr>
        <p:spPr>
          <a:xfrm>
            <a:off x="5732438" y="3345391"/>
            <a:ext cx="309300" cy="26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5" name="Google Shape;655;p59"/>
          <p:cNvSpPr/>
          <p:nvPr/>
        </p:nvSpPr>
        <p:spPr>
          <a:xfrm>
            <a:off x="2924695" y="2628866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6" name="Google Shape;656;p59"/>
          <p:cNvSpPr/>
          <p:nvPr/>
        </p:nvSpPr>
        <p:spPr>
          <a:xfrm>
            <a:off x="1554765" y="1692765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7" name="Google Shape;657;p59"/>
          <p:cNvSpPr/>
          <p:nvPr/>
        </p:nvSpPr>
        <p:spPr>
          <a:xfrm>
            <a:off x="457204" y="3170799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8" name="Google Shape;658;p59"/>
          <p:cNvSpPr txBox="1"/>
          <p:nvPr/>
        </p:nvSpPr>
        <p:spPr>
          <a:xfrm>
            <a:off x="0" y="4976036"/>
            <a:ext cx="62235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PWD = Person With Disability  |  SC = Senior Citizen | POS = Point of Sale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60"/>
          <p:cNvPicPr preferRelativeResize="0"/>
          <p:nvPr/>
        </p:nvPicPr>
        <p:blipFill rotWithShape="1">
          <a:blip r:embed="rId1"/>
          <a:srcRect r="4888"/>
          <a:stretch>
            <a:fillRect/>
          </a:stretch>
        </p:blipFill>
        <p:spPr>
          <a:xfrm>
            <a:off x="314425" y="940275"/>
            <a:ext cx="6869876" cy="303460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4" name="Google Shape;664;p60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[BackOffice] Z-Reading Report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65" name="Google Shape;665;p60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66" name="Google Shape;666;p60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667" name="Google Shape;667;p60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0"/>
          <p:cNvSpPr/>
          <p:nvPr/>
        </p:nvSpPr>
        <p:spPr>
          <a:xfrm>
            <a:off x="314425" y="1983575"/>
            <a:ext cx="1024200" cy="19911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9" name="Google Shape;669;p60"/>
          <p:cNvSpPr/>
          <p:nvPr/>
        </p:nvSpPr>
        <p:spPr>
          <a:xfrm>
            <a:off x="1468925" y="1983575"/>
            <a:ext cx="906600" cy="19911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70" name="Google Shape;670;p60"/>
          <p:cNvGrpSpPr/>
          <p:nvPr/>
        </p:nvGrpSpPr>
        <p:grpSpPr>
          <a:xfrm>
            <a:off x="5007071" y="2909941"/>
            <a:ext cx="3705271" cy="1649425"/>
            <a:chOff x="5233335" y="2763258"/>
            <a:chExt cx="3705271" cy="1570732"/>
          </a:xfrm>
        </p:grpSpPr>
        <p:grpSp>
          <p:nvGrpSpPr>
            <p:cNvPr id="671" name="Google Shape;671;p60"/>
            <p:cNvGrpSpPr/>
            <p:nvPr/>
          </p:nvGrpSpPr>
          <p:grpSpPr>
            <a:xfrm>
              <a:off x="5233335" y="2763258"/>
              <a:ext cx="3705271" cy="1570732"/>
              <a:chOff x="13356621" y="1579873"/>
              <a:chExt cx="4788156" cy="2186409"/>
            </a:xfrm>
          </p:grpSpPr>
          <p:sp>
            <p:nvSpPr>
              <p:cNvPr id="672" name="Google Shape;672;p60"/>
              <p:cNvSpPr/>
              <p:nvPr/>
            </p:nvSpPr>
            <p:spPr>
              <a:xfrm>
                <a:off x="13356621" y="1885882"/>
                <a:ext cx="4534800" cy="1880400"/>
              </a:xfrm>
              <a:prstGeom prst="roundRect">
                <a:avLst>
                  <a:gd name="adj" fmla="val 10403"/>
                </a:avLst>
              </a:prstGeom>
              <a:solidFill>
                <a:srgbClr val="FFFFFF"/>
              </a:solidFill>
              <a:ln w="25400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673" name="Google Shape;673;p60"/>
              <p:cNvGrpSpPr/>
              <p:nvPr/>
            </p:nvGrpSpPr>
            <p:grpSpPr>
              <a:xfrm>
                <a:off x="13432090" y="1579873"/>
                <a:ext cx="4712687" cy="2174400"/>
                <a:chOff x="13432090" y="1220810"/>
                <a:chExt cx="4712687" cy="2174400"/>
              </a:xfrm>
            </p:grpSpPr>
            <p:sp>
              <p:nvSpPr>
                <p:cNvPr id="674" name="Google Shape;674;p60"/>
                <p:cNvSpPr txBox="1"/>
                <p:nvPr/>
              </p:nvSpPr>
              <p:spPr>
                <a:xfrm>
                  <a:off x="13609977" y="1220810"/>
                  <a:ext cx="4534800" cy="21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 panose="020B0604020202020204"/>
                    <a:buNone/>
                  </a:pPr>
                  <a:endParaRPr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2286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33"/>
                    <a:buFont typeface="Arial" panose="020B0604020202020204"/>
                    <a:buAutoNum type="arabicPeriod"/>
                  </a:pPr>
                  <a:r>
                    <a:rPr lang="en-US" sz="1000" b="0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Visit BackOffice &gt; Reports &gt; BIR &gt; Z-Reading Report</a:t>
                  </a:r>
                  <a:endParaRPr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144145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33"/>
                    <a:buFont typeface="Arial" panose="020B0604020202020204"/>
                    <a:buNone/>
                  </a:pPr>
                  <a:endParaRPr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2286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33"/>
                    <a:buFont typeface="Arial" panose="020B0604020202020204"/>
                    <a:buAutoNum type="arabicPeriod"/>
                  </a:pPr>
                  <a:r>
                    <a:rPr lang="en-US" sz="1050" b="0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Filter the Date</a:t>
                  </a:r>
                  <a:endPara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144145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33"/>
                    <a:buFont typeface="Arial" panose="020B0604020202020204"/>
                    <a:buNone/>
                  </a:pPr>
                  <a:endParaRPr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2286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33"/>
                    <a:buFont typeface="Arial" panose="020B0604020202020204"/>
                    <a:buAutoNum type="arabicPeriod"/>
                  </a:pPr>
                  <a:r>
                    <a:rPr lang="en-US" sz="1050" b="0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Select the Closing Time that you required</a:t>
                  </a:r>
                  <a:endPara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</p:txBody>
            </p:sp>
            <p:sp>
              <p:nvSpPr>
                <p:cNvPr id="675" name="Google Shape;675;p60"/>
                <p:cNvSpPr/>
                <p:nvPr/>
              </p:nvSpPr>
              <p:spPr>
                <a:xfrm>
                  <a:off x="13432090" y="1664056"/>
                  <a:ext cx="535200" cy="365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FFFF"/>
                </a:solidFill>
                <a:ln w="19050" cap="flat" cmpd="sng">
                  <a:solidFill>
                    <a:srgbClr val="F198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 panose="020B0604020202020204"/>
                    <a:buNone/>
                  </a:pPr>
                  <a:r>
                    <a:rPr lang="en-US" sz="1050" b="1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676" name="Google Shape;676;p60"/>
                <p:cNvSpPr/>
                <p:nvPr/>
              </p:nvSpPr>
              <p:spPr>
                <a:xfrm>
                  <a:off x="13432090" y="2284171"/>
                  <a:ext cx="535200" cy="365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FFFF"/>
                </a:solidFill>
                <a:ln w="19050" cap="flat" cmpd="sng">
                  <a:solidFill>
                    <a:srgbClr val="F198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 panose="020B0604020202020204"/>
                    <a:buNone/>
                  </a:pPr>
                  <a:r>
                    <a:rPr lang="en-US" sz="1050" b="1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  <p:sp>
          <p:nvSpPr>
            <p:cNvPr id="677" name="Google Shape;677;p60"/>
            <p:cNvSpPr/>
            <p:nvPr/>
          </p:nvSpPr>
          <p:spPr>
            <a:xfrm>
              <a:off x="5291102" y="4071160"/>
              <a:ext cx="414300" cy="262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19050" cap="flat" cmpd="sng">
              <a:solidFill>
                <a:srgbClr val="F198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 panose="020B0604020202020204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78" name="Google Shape;678;p60"/>
          <p:cNvSpPr/>
          <p:nvPr/>
        </p:nvSpPr>
        <p:spPr>
          <a:xfrm>
            <a:off x="1813330" y="1808974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9" name="Google Shape;679;p60"/>
          <p:cNvSpPr/>
          <p:nvPr/>
        </p:nvSpPr>
        <p:spPr>
          <a:xfrm>
            <a:off x="5942309" y="1352556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0" name="Google Shape;680;p60"/>
          <p:cNvSpPr/>
          <p:nvPr/>
        </p:nvSpPr>
        <p:spPr>
          <a:xfrm>
            <a:off x="161918" y="2816653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1" name="Google Shape;681;p60"/>
          <p:cNvSpPr/>
          <p:nvPr/>
        </p:nvSpPr>
        <p:spPr>
          <a:xfrm>
            <a:off x="6160100" y="1352543"/>
            <a:ext cx="1024200" cy="1746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2" name="Google Shape;682;p60"/>
          <p:cNvSpPr txBox="1"/>
          <p:nvPr/>
        </p:nvSpPr>
        <p:spPr>
          <a:xfrm>
            <a:off x="0" y="4976036"/>
            <a:ext cx="6223518" cy="1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PWD = Person With Disability  |  SC = Senior Citizen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 &amp; PWD - F&amp;B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88" name="Google Shape;688;p61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89" name="Google Shape;689;p61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grpSp>
        <p:nvGrpSpPr>
          <p:cNvPr id="690" name="Google Shape;690;p61"/>
          <p:cNvGrpSpPr/>
          <p:nvPr/>
        </p:nvGrpSpPr>
        <p:grpSpPr>
          <a:xfrm>
            <a:off x="2083135" y="883090"/>
            <a:ext cx="4977730" cy="3928845"/>
            <a:chOff x="1287737" y="1687513"/>
            <a:chExt cx="4857750" cy="3867151"/>
          </a:xfrm>
        </p:grpSpPr>
        <p:sp>
          <p:nvSpPr>
            <p:cNvPr id="691" name="Google Shape;691;p61"/>
            <p:cNvSpPr/>
            <p:nvPr/>
          </p:nvSpPr>
          <p:spPr>
            <a:xfrm>
              <a:off x="2856187" y="5013326"/>
              <a:ext cx="1758950" cy="541338"/>
            </a:xfrm>
            <a:custGeom>
              <a:avLst/>
              <a:gdLst/>
              <a:ahLst/>
              <a:cxnLst/>
              <a:rect l="l" t="t" r="r" b="b"/>
              <a:pathLst>
                <a:path w="468" h="144" extrusionOk="0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>
              <a:gsLst>
                <a:gs pos="0">
                  <a:srgbClr val="6D6F73"/>
                </a:gs>
                <a:gs pos="19000">
                  <a:srgbClr val="E0E1E2"/>
                </a:gs>
                <a:gs pos="38000">
                  <a:srgbClr val="A7A9AC"/>
                </a:gs>
                <a:gs pos="63000">
                  <a:srgbClr val="6D6F73"/>
                </a:gs>
                <a:gs pos="100000">
                  <a:srgbClr val="A7A9A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2" name="Google Shape;692;p61"/>
            <p:cNvSpPr/>
            <p:nvPr/>
          </p:nvSpPr>
          <p:spPr>
            <a:xfrm>
              <a:off x="1287737" y="1687513"/>
              <a:ext cx="4857750" cy="2905125"/>
            </a:xfrm>
            <a:custGeom>
              <a:avLst/>
              <a:gdLst/>
              <a:ahLst/>
              <a:cxnLst/>
              <a:rect l="l" t="t" r="r" b="b"/>
              <a:pathLst>
                <a:path w="1292" h="772" extrusionOk="0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3" name="Google Shape;693;p61"/>
            <p:cNvSpPr/>
            <p:nvPr/>
          </p:nvSpPr>
          <p:spPr>
            <a:xfrm>
              <a:off x="1287737" y="4592638"/>
              <a:ext cx="4857750" cy="420688"/>
            </a:xfrm>
            <a:custGeom>
              <a:avLst/>
              <a:gdLst/>
              <a:ahLst/>
              <a:cxnLst/>
              <a:rect l="l" t="t" r="r" b="b"/>
              <a:pathLst>
                <a:path w="1292" h="112" extrusionOk="0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694" name="Google Shape;694;p61" descr="Credit 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1"/>
          <p:cNvSpPr txBox="1"/>
          <p:nvPr/>
        </p:nvSpPr>
        <p:spPr>
          <a:xfrm>
            <a:off x="0" y="4976036"/>
            <a:ext cx="6223518" cy="1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PWD = Person With Disability  |  SC = Senior Citizen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96" name="Google Shape;696;p61" title="SC PWD F&amp;B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68826" y="1077125"/>
            <a:ext cx="4603800" cy="25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2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 &amp; PWD - Retail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02" name="Google Shape;702;p62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03" name="Google Shape;703;p62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grpSp>
        <p:nvGrpSpPr>
          <p:cNvPr id="704" name="Google Shape;704;p62"/>
          <p:cNvGrpSpPr/>
          <p:nvPr/>
        </p:nvGrpSpPr>
        <p:grpSpPr>
          <a:xfrm>
            <a:off x="2083135" y="883090"/>
            <a:ext cx="4977730" cy="3928845"/>
            <a:chOff x="1287737" y="1687513"/>
            <a:chExt cx="4857750" cy="3867151"/>
          </a:xfrm>
        </p:grpSpPr>
        <p:sp>
          <p:nvSpPr>
            <p:cNvPr id="705" name="Google Shape;705;p62"/>
            <p:cNvSpPr/>
            <p:nvPr/>
          </p:nvSpPr>
          <p:spPr>
            <a:xfrm>
              <a:off x="2856187" y="5013326"/>
              <a:ext cx="1758950" cy="541338"/>
            </a:xfrm>
            <a:custGeom>
              <a:avLst/>
              <a:gdLst/>
              <a:ahLst/>
              <a:cxnLst/>
              <a:rect l="l" t="t" r="r" b="b"/>
              <a:pathLst>
                <a:path w="468" h="144" extrusionOk="0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>
              <a:gsLst>
                <a:gs pos="0">
                  <a:srgbClr val="6D6F73"/>
                </a:gs>
                <a:gs pos="19000">
                  <a:srgbClr val="E0E1E2"/>
                </a:gs>
                <a:gs pos="38000">
                  <a:srgbClr val="A7A9AC"/>
                </a:gs>
                <a:gs pos="63000">
                  <a:srgbClr val="6D6F73"/>
                </a:gs>
                <a:gs pos="100000">
                  <a:srgbClr val="A7A9A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1287737" y="1687513"/>
              <a:ext cx="4857750" cy="2905125"/>
            </a:xfrm>
            <a:custGeom>
              <a:avLst/>
              <a:gdLst/>
              <a:ahLst/>
              <a:cxnLst/>
              <a:rect l="l" t="t" r="r" b="b"/>
              <a:pathLst>
                <a:path w="1292" h="772" extrusionOk="0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7" name="Google Shape;707;p62"/>
            <p:cNvSpPr/>
            <p:nvPr/>
          </p:nvSpPr>
          <p:spPr>
            <a:xfrm>
              <a:off x="1287737" y="4592638"/>
              <a:ext cx="4857750" cy="420688"/>
            </a:xfrm>
            <a:custGeom>
              <a:avLst/>
              <a:gdLst/>
              <a:ahLst/>
              <a:cxnLst/>
              <a:rect l="l" t="t" r="r" b="b"/>
              <a:pathLst>
                <a:path w="1292" h="112" extrusionOk="0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708" name="Google Shape;708;p62" descr="Credit 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2"/>
          <p:cNvSpPr txBox="1"/>
          <p:nvPr/>
        </p:nvSpPr>
        <p:spPr>
          <a:xfrm>
            <a:off x="0" y="4976036"/>
            <a:ext cx="6223518" cy="1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PWD = Person With Disability  |  SC = Senior Citizen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710" name="Google Shape;710;p62" title="SC PWD Retail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51625" y="985425"/>
            <a:ext cx="4640750" cy="27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63" descr="Graphical user interface, applicati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59988" y="1062163"/>
            <a:ext cx="4496289" cy="337221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16" name="Google Shape;716;p63" descr="Graphical user interface, application&#10;&#10;Description automatically generated"/>
          <p:cNvPicPr preferRelativeResize="0"/>
          <p:nvPr/>
        </p:nvPicPr>
        <p:blipFill rotWithShape="1">
          <a:blip r:embed="rId2"/>
          <a:srcRect l="74062" t="6479" r="2297" b="38909"/>
          <a:stretch>
            <a:fillRect/>
          </a:stretch>
        </p:blipFill>
        <p:spPr>
          <a:xfrm>
            <a:off x="3707613" y="1399551"/>
            <a:ext cx="1045028" cy="181059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7" name="Google Shape;717;p63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Apply SC/PWD Discount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18" name="Google Shape;718;p63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19" name="Google Shape;719;p63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720" name="Google Shape;720;p63" descr="Credit 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3"/>
          <p:cNvSpPr/>
          <p:nvPr/>
        </p:nvSpPr>
        <p:spPr>
          <a:xfrm>
            <a:off x="3688951" y="2714465"/>
            <a:ext cx="1063690" cy="230957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22" name="Google Shape;722;p63"/>
          <p:cNvGrpSpPr/>
          <p:nvPr/>
        </p:nvGrpSpPr>
        <p:grpSpPr>
          <a:xfrm>
            <a:off x="5311667" y="1771282"/>
            <a:ext cx="3300489" cy="1174139"/>
            <a:chOff x="7099446" y="2513576"/>
            <a:chExt cx="4265075" cy="1634365"/>
          </a:xfrm>
        </p:grpSpPr>
        <p:sp>
          <p:nvSpPr>
            <p:cNvPr id="723" name="Google Shape;723;p63"/>
            <p:cNvSpPr/>
            <p:nvPr/>
          </p:nvSpPr>
          <p:spPr>
            <a:xfrm>
              <a:off x="7320565" y="2513576"/>
              <a:ext cx="4043955" cy="1634365"/>
            </a:xfrm>
            <a:prstGeom prst="roundRect">
              <a:avLst>
                <a:gd name="adj" fmla="val 10403"/>
              </a:avLst>
            </a:prstGeom>
            <a:solidFill>
              <a:srgbClr val="FFFFFF"/>
            </a:solidFill>
            <a:ln w="254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724" name="Google Shape;724;p63"/>
            <p:cNvGrpSpPr/>
            <p:nvPr/>
          </p:nvGrpSpPr>
          <p:grpSpPr>
            <a:xfrm>
              <a:off x="7099446" y="2746308"/>
              <a:ext cx="4265075" cy="1092403"/>
              <a:chOff x="7099446" y="2387245"/>
              <a:chExt cx="4265075" cy="1092403"/>
            </a:xfrm>
          </p:grpSpPr>
          <p:sp>
            <p:nvSpPr>
              <p:cNvPr id="725" name="Google Shape;725;p63"/>
              <p:cNvSpPr txBox="1"/>
              <p:nvPr/>
            </p:nvSpPr>
            <p:spPr>
              <a:xfrm>
                <a:off x="7320565" y="2387245"/>
                <a:ext cx="4043956" cy="1092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AutoNum type="arabicPeriod"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On the iPad Register, tap the menu icon</a:t>
                </a:r>
                <a:endParaRPr lang="en-US"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1651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None/>
                </a:pPr>
                <a:endParaRPr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AutoNum type="arabicPeriod"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Select SC’s/PWD’s Discount</a:t>
                </a:r>
                <a:endParaRPr lang="en-US"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26" name="Google Shape;726;p63"/>
              <p:cNvSpPr/>
              <p:nvPr/>
            </p:nvSpPr>
            <p:spPr>
              <a:xfrm>
                <a:off x="7099446" y="2475999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727" name="Google Shape;727;p63"/>
          <p:cNvSpPr/>
          <p:nvPr/>
        </p:nvSpPr>
        <p:spPr>
          <a:xfrm>
            <a:off x="4655978" y="1168943"/>
            <a:ext cx="161979" cy="200685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63"/>
          <p:cNvSpPr/>
          <p:nvPr/>
        </p:nvSpPr>
        <p:spPr>
          <a:xfrm>
            <a:off x="5311667" y="2432126"/>
            <a:ext cx="414258" cy="26268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63"/>
          <p:cNvSpPr/>
          <p:nvPr/>
        </p:nvSpPr>
        <p:spPr>
          <a:xfrm>
            <a:off x="4427466" y="1181936"/>
            <a:ext cx="217884" cy="1746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63"/>
          <p:cNvSpPr/>
          <p:nvPr/>
        </p:nvSpPr>
        <p:spPr>
          <a:xfrm>
            <a:off x="3471066" y="2748271"/>
            <a:ext cx="217884" cy="1746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63"/>
          <p:cNvSpPr txBox="1"/>
          <p:nvPr/>
        </p:nvSpPr>
        <p:spPr>
          <a:xfrm>
            <a:off x="0" y="4976036"/>
            <a:ext cx="6223518" cy="1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PWD = Person With Disability  |  SC = Senior Citizen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57" name="Google Shape;357;p46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58" name="Google Shape;358;p46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359" name="Google Shape;359;p4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18539" y="3157337"/>
            <a:ext cx="1462922" cy="146292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6"/>
          <p:cNvSpPr txBox="1"/>
          <p:nvPr/>
        </p:nvSpPr>
        <p:spPr>
          <a:xfrm>
            <a:off x="300369" y="1254702"/>
            <a:ext cx="3995184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Bureau of Internal Revenue</a:t>
            </a: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(BIR) is an attached agency of the Department of Finance  exclusively for our customers in the </a:t>
            </a:r>
            <a:r>
              <a:rPr lang="en-US" sz="12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Philippines</a:t>
            </a:r>
            <a:endParaRPr sz="12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It is tasked to assess and collect all national internal revenue taxes, fees, and charges, and to enforce all forfeitures, penalties, and fines connected therewith</a:t>
            </a:r>
            <a:b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300369" y="946925"/>
            <a:ext cx="3995184" cy="307777"/>
          </a:xfrm>
          <a:prstGeom prst="rect">
            <a:avLst/>
          </a:prstGeom>
          <a:solidFill>
            <a:srgbClr val="FBE0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is BIR?</a:t>
            </a:r>
            <a:endParaRPr lang="en-US"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62" name="Google Shape;362;p46"/>
          <p:cNvSpPr txBox="1"/>
          <p:nvPr/>
        </p:nvSpPr>
        <p:spPr>
          <a:xfrm>
            <a:off x="4716425" y="1254702"/>
            <a:ext cx="399518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Long-term physical, mental, intellectual, or sensory impairments can interact with other factors to prevent some people from participating fully and effectively in society on an equal footing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63" name="Google Shape;363;p46"/>
          <p:cNvSpPr txBox="1"/>
          <p:nvPr/>
        </p:nvSpPr>
        <p:spPr>
          <a:xfrm>
            <a:off x="4716425" y="946925"/>
            <a:ext cx="3995184" cy="307777"/>
          </a:xfrm>
          <a:prstGeom prst="rect">
            <a:avLst/>
          </a:prstGeom>
          <a:solidFill>
            <a:srgbClr val="FFDCD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is PWD?</a:t>
            </a:r>
            <a:endParaRPr lang="en-US"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4716425" y="2820992"/>
            <a:ext cx="399518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Senior citizen or elderly refers to any resident citizen of the Philippines at least sixty (60) years old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65" name="Google Shape;365;p46"/>
          <p:cNvSpPr txBox="1"/>
          <p:nvPr/>
        </p:nvSpPr>
        <p:spPr>
          <a:xfrm>
            <a:off x="4716425" y="2513215"/>
            <a:ext cx="3995184" cy="307777"/>
          </a:xfrm>
          <a:prstGeom prst="rect">
            <a:avLst/>
          </a:prstGeom>
          <a:solidFill>
            <a:srgbClr val="00FD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is SC?</a:t>
            </a:r>
            <a:endParaRPr lang="en-US"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4716425" y="3560303"/>
            <a:ext cx="3995184" cy="615553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PWD &amp; SC can enjoy 20% discount and exemption </a:t>
            </a:r>
            <a:b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from the Value Added Tax (VAT)</a:t>
            </a:r>
            <a:endParaRPr lang="en-US"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367" name="Google Shape;367;p46"/>
          <p:cNvCxnSpPr/>
          <p:nvPr/>
        </p:nvCxnSpPr>
        <p:spPr>
          <a:xfrm>
            <a:off x="4522961" y="946925"/>
            <a:ext cx="0" cy="364099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68" name="Google Shape;368;p46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/>
        </p:nvSpPr>
        <p:spPr>
          <a:xfrm>
            <a:off x="0" y="4976036"/>
            <a:ext cx="6223518" cy="1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PWD = Person With Disability  |  SC = Senior Citizen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6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25026" y="1037159"/>
            <a:ext cx="4496291" cy="337221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37" name="Google Shape;737;p64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Apply SC/PWD Discount (cont.)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38" name="Google Shape;738;p64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39" name="Google Shape;739;p64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740" name="Google Shape;740;p64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4"/>
          <p:cNvGrpSpPr/>
          <p:nvPr/>
        </p:nvGrpSpPr>
        <p:grpSpPr>
          <a:xfrm>
            <a:off x="5311665" y="1771282"/>
            <a:ext cx="3300489" cy="2222220"/>
            <a:chOff x="7099446" y="2513576"/>
            <a:chExt cx="4265076" cy="3093261"/>
          </a:xfrm>
        </p:grpSpPr>
        <p:sp>
          <p:nvSpPr>
            <p:cNvPr id="742" name="Google Shape;742;p64"/>
            <p:cNvSpPr/>
            <p:nvPr/>
          </p:nvSpPr>
          <p:spPr>
            <a:xfrm>
              <a:off x="7320565" y="2513576"/>
              <a:ext cx="4043956" cy="3093261"/>
            </a:xfrm>
            <a:prstGeom prst="roundRect">
              <a:avLst>
                <a:gd name="adj" fmla="val 10403"/>
              </a:avLst>
            </a:prstGeom>
            <a:solidFill>
              <a:srgbClr val="FFFFFF"/>
            </a:solidFill>
            <a:ln w="254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743" name="Google Shape;743;p64"/>
            <p:cNvGrpSpPr/>
            <p:nvPr/>
          </p:nvGrpSpPr>
          <p:grpSpPr>
            <a:xfrm>
              <a:off x="7099446" y="2746308"/>
              <a:ext cx="4265076" cy="2698960"/>
              <a:chOff x="7099446" y="2387245"/>
              <a:chExt cx="4265076" cy="2698960"/>
            </a:xfrm>
          </p:grpSpPr>
          <p:sp>
            <p:nvSpPr>
              <p:cNvPr id="744" name="Google Shape;744;p64"/>
              <p:cNvSpPr txBox="1"/>
              <p:nvPr/>
            </p:nvSpPr>
            <p:spPr>
              <a:xfrm>
                <a:off x="7320566" y="2387245"/>
                <a:ext cx="4043956" cy="2698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AutoNum type="arabicPeriod"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Enter the total number of customers in the group when the Total Customers button is selected</a:t>
                </a:r>
                <a:endParaRPr lang="en-US"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1651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None/>
                </a:pPr>
                <a:endParaRPr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AutoNum type="arabicPeriod"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Key in amount of ‘</a:t>
                </a: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Senior Citizens</a:t>
                </a: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’ and ‘</a:t>
                </a: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Persons with Disabilities</a:t>
                </a: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’ there are in that group by tapping on the Senior Citizens and Person with Disability buttons</a:t>
                </a:r>
                <a:endParaRPr lang="en-US"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45" name="Google Shape;745;p64"/>
              <p:cNvSpPr/>
              <p:nvPr/>
            </p:nvSpPr>
            <p:spPr>
              <a:xfrm>
                <a:off x="7099446" y="2475999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746" name="Google Shape;746;p64"/>
          <p:cNvSpPr/>
          <p:nvPr/>
        </p:nvSpPr>
        <p:spPr>
          <a:xfrm>
            <a:off x="1268963" y="1737794"/>
            <a:ext cx="783772" cy="622852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64"/>
          <p:cNvSpPr/>
          <p:nvPr/>
        </p:nvSpPr>
        <p:spPr>
          <a:xfrm>
            <a:off x="1061833" y="1917875"/>
            <a:ext cx="414258" cy="26268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64"/>
          <p:cNvSpPr/>
          <p:nvPr/>
        </p:nvSpPr>
        <p:spPr>
          <a:xfrm>
            <a:off x="2683881" y="1563122"/>
            <a:ext cx="1720167" cy="1008628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64"/>
          <p:cNvSpPr/>
          <p:nvPr/>
        </p:nvSpPr>
        <p:spPr>
          <a:xfrm>
            <a:off x="3336835" y="1300433"/>
            <a:ext cx="414258" cy="26268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64"/>
          <p:cNvSpPr/>
          <p:nvPr/>
        </p:nvSpPr>
        <p:spPr>
          <a:xfrm>
            <a:off x="5311665" y="2908165"/>
            <a:ext cx="414258" cy="26268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905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1" name="Google Shape;751;p64"/>
          <p:cNvSpPr txBox="1"/>
          <p:nvPr/>
        </p:nvSpPr>
        <p:spPr>
          <a:xfrm>
            <a:off x="0" y="4976036"/>
            <a:ext cx="6223518" cy="1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PWD = Person With Disability  |  SC = Senior Citizen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65" descr="via GIPHY | Gif for powerpoint, Arrow clipart, Arrow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7360615" y="2635607"/>
            <a:ext cx="1172853" cy="117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5" descr="via GIPHY | Gif for powerpoint, Arrow clipart, Arrow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31708" y="2635608"/>
            <a:ext cx="1172853" cy="117285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5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BIR Receipt (Sample)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59" name="Google Shape;759;p65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60" name="Google Shape;760;p65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761" name="Google Shape;761;p65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5"/>
          <p:cNvPicPr preferRelativeResize="0"/>
          <p:nvPr/>
        </p:nvPicPr>
        <p:blipFill rotWithShape="1">
          <a:blip r:embed="rId3"/>
          <a:srcRect l="63407" t="9252" r="12386" b="34150"/>
          <a:stretch>
            <a:fillRect/>
          </a:stretch>
        </p:blipFill>
        <p:spPr>
          <a:xfrm>
            <a:off x="5055068" y="1237670"/>
            <a:ext cx="2336897" cy="352305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63" name="Google Shape;763;p65"/>
          <p:cNvPicPr preferRelativeResize="0"/>
          <p:nvPr/>
        </p:nvPicPr>
        <p:blipFill rotWithShape="1">
          <a:blip r:embed="rId4"/>
          <a:srcRect l="4130" t="2571" r="30076" b="35661"/>
          <a:stretch>
            <a:fillRect/>
          </a:stretch>
        </p:blipFill>
        <p:spPr>
          <a:xfrm>
            <a:off x="1943309" y="1237669"/>
            <a:ext cx="2336897" cy="352305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64" name="Google Shape;764;p65"/>
          <p:cNvSpPr/>
          <p:nvPr/>
        </p:nvSpPr>
        <p:spPr>
          <a:xfrm>
            <a:off x="1943309" y="896626"/>
            <a:ext cx="2336897" cy="2763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Invoice</a:t>
            </a:r>
            <a:endParaRPr lang="en-US" sz="120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65" name="Google Shape;765;p65"/>
          <p:cNvSpPr/>
          <p:nvPr/>
        </p:nvSpPr>
        <p:spPr>
          <a:xfrm>
            <a:off x="5055067" y="896626"/>
            <a:ext cx="2336897" cy="2763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Official Receipt</a:t>
            </a:r>
            <a:endParaRPr lang="en-US" sz="120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66" name="Google Shape;766;p65"/>
          <p:cNvSpPr/>
          <p:nvPr/>
        </p:nvSpPr>
        <p:spPr>
          <a:xfrm>
            <a:off x="610532" y="2201203"/>
            <a:ext cx="945346" cy="5104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Retail Businesses</a:t>
            </a:r>
            <a:endParaRPr lang="en-US"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67" name="Google Shape;767;p65"/>
          <p:cNvSpPr/>
          <p:nvPr/>
        </p:nvSpPr>
        <p:spPr>
          <a:xfrm>
            <a:off x="7781204" y="2201203"/>
            <a:ext cx="945346" cy="5104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F&amp;B Businesses</a:t>
            </a:r>
            <a:endParaRPr lang="en-US"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68" name="Google Shape;768;p65"/>
          <p:cNvSpPr txBox="1"/>
          <p:nvPr/>
        </p:nvSpPr>
        <p:spPr>
          <a:xfrm>
            <a:off x="0" y="4976036"/>
            <a:ext cx="6223518" cy="1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F&amp;B = Food &amp; Beverage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6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Non-BIR Receipt (Sample)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74" name="Google Shape;774;p66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75" name="Google Shape;775;p66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776" name="Google Shape;776;p66" descr="Credit 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6"/>
          <p:cNvPicPr preferRelativeResize="0"/>
          <p:nvPr/>
        </p:nvPicPr>
        <p:blipFill rotWithShape="1">
          <a:blip r:embed="rId2"/>
          <a:srcRect l="9625" t="18485" r="60047" b="21075"/>
          <a:stretch>
            <a:fillRect/>
          </a:stretch>
        </p:blipFill>
        <p:spPr>
          <a:xfrm>
            <a:off x="3219217" y="1237670"/>
            <a:ext cx="2336897" cy="352305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8" name="Google Shape;778;p66"/>
          <p:cNvSpPr/>
          <p:nvPr/>
        </p:nvSpPr>
        <p:spPr>
          <a:xfrm>
            <a:off x="3219216" y="896626"/>
            <a:ext cx="2336897" cy="2763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Non – BIR Receipt</a:t>
            </a:r>
            <a:endParaRPr lang="en-US" sz="120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79" name="Google Shape;779;p66"/>
          <p:cNvSpPr txBox="1"/>
          <p:nvPr/>
        </p:nvSpPr>
        <p:spPr>
          <a:xfrm>
            <a:off x="0" y="4976036"/>
            <a:ext cx="6223518" cy="1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7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FAQ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85" name="Google Shape;785;p67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86" name="Google Shape;786;p67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sp>
        <p:nvSpPr>
          <p:cNvPr id="787" name="Google Shape;787;p67"/>
          <p:cNvSpPr txBox="1"/>
          <p:nvPr/>
        </p:nvSpPr>
        <p:spPr>
          <a:xfrm>
            <a:off x="0" y="4976036"/>
            <a:ext cx="6223518" cy="1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FAQ = Frequently Ask Question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788" name="Google Shape;788;p67" descr="Credit 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9" name="Google Shape;789;p67"/>
          <p:cNvGraphicFramePr/>
          <p:nvPr/>
        </p:nvGraphicFramePr>
        <p:xfrm>
          <a:off x="1296615" y="1306145"/>
          <a:ext cx="6096000" cy="3000000"/>
        </p:xfrm>
        <a:graphic>
          <a:graphicData uri="http://schemas.openxmlformats.org/drawingml/2006/table">
            <a:tbl>
              <a:tblPr firstRow="1" bandRow="1">
                <a:noFill/>
                <a:tableStyleId>{74E5E5A9-BF1F-4AB5-9B48-EC24EEC8B6F7}</a:tableStyleId>
              </a:tblPr>
              <a:tblGrid>
                <a:gridCol w="3048000"/>
                <a:gridCol w="3048000"/>
              </a:tblGrid>
              <a:tr h="45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Questions</a:t>
                      </a:r>
                      <a:endParaRPr lang="en-US" sz="1200" u="none" strike="noStrike" cap="none">
                        <a:solidFill>
                          <a:srgbClr val="FFFFFF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Answer</a:t>
                      </a:r>
                      <a:endParaRPr lang="en-US" sz="1200" u="none" strike="noStrike" cap="none">
                        <a:solidFill>
                          <a:srgbClr val="FFFFFF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50" marR="91450" marT="45725" marB="45725" anchor="ctr"/>
                </a:tc>
              </a:tr>
              <a:tr h="642950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/>
                        <a:buAutoNum type="arabicPeriod"/>
                      </a:pPr>
                      <a:r>
                        <a:rPr lang="en-US" sz="1000" b="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How to set the prices before VAT when BIR is enabled (including Price Books)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As part of BIR compliance, they need to set their Tax code in the BackOffice as 12%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50" marR="91450" marT="45725" marB="45725" anchor="ctr"/>
                </a:tc>
              </a:tr>
              <a:tr h="923850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/>
                        <a:buAutoNum type="arabicPeriod" startAt="2"/>
                      </a:pPr>
                      <a:r>
                        <a:rPr lang="en-US" sz="1000" b="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Does Z-reading include cancelled transactions?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Looking at the Z-reading report column in the BackOffice, cancelled transactions are not recorded. It only records refunded transactions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68"/>
          <p:cNvPicPr preferRelativeResize="0"/>
          <p:nvPr/>
        </p:nvPicPr>
        <p:blipFill rotWithShape="1">
          <a:blip r:embed="rId1">
            <a:alphaModFix amt="86000"/>
          </a:blip>
          <a:srcRect t="11426"/>
          <a:stretch>
            <a:fillRect/>
          </a:stretch>
        </p:blipFill>
        <p:spPr>
          <a:xfrm>
            <a:off x="9525" y="-5682"/>
            <a:ext cx="9144000" cy="51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68"/>
          <p:cNvSpPr txBox="1"/>
          <p:nvPr/>
        </p:nvSpPr>
        <p:spPr>
          <a:xfrm>
            <a:off x="0" y="2218350"/>
            <a:ext cx="914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 panose="020B0604020202020204"/>
              <a:buNone/>
            </a:pPr>
            <a:r>
              <a:rPr lang="en-US" sz="9600" b="0" i="0" u="none" strike="noStrike" cap="none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CULTIVATE</a:t>
            </a:r>
            <a:endParaRPr sz="9600" b="0" i="0" u="none" strike="noStrike" cap="none"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96" name="Google Shape;796;p68"/>
          <p:cNvSpPr txBox="1"/>
          <p:nvPr/>
        </p:nvSpPr>
        <p:spPr>
          <a:xfrm>
            <a:off x="3347864" y="2301806"/>
            <a:ext cx="306241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The End !!!</a:t>
            </a:r>
            <a:endParaRPr sz="3600" b="1" i="0" u="none" strike="noStrike" cap="none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97" name="Google Shape;797;p68"/>
          <p:cNvSpPr txBox="1"/>
          <p:nvPr/>
        </p:nvSpPr>
        <p:spPr>
          <a:xfrm>
            <a:off x="104775" y="4452300"/>
            <a:ext cx="8953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DOCUMENT IS STRICTLY PRIVATE AND CONFIDENTIAL. THIS IS INTENDED FOR INTERNAL USE ONLY; DO NOT CIRCULATE </a:t>
            </a:r>
            <a:endParaRPr sz="10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© 2022 Storehub. All rights reserved. No parts of this document can be reproduced, distributed, transmitted or stored electronically without Storehub’s prior written permission.</a:t>
            </a:r>
            <a:endParaRPr sz="6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98" name="Google Shape;798;p68"/>
          <p:cNvSpPr txBox="1"/>
          <p:nvPr/>
        </p:nvSpPr>
        <p:spPr>
          <a:xfrm>
            <a:off x="2626610" y="2245581"/>
            <a:ext cx="4752528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Check Out More Slides</a:t>
            </a:r>
            <a:endParaRPr sz="3600" b="1" i="0" u="none" strike="noStrike" cap="none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799" name="Google Shape;799;p68"/>
          <p:cNvCxnSpPr>
            <a:stCxn id="795" idx="1"/>
          </p:cNvCxnSpPr>
          <p:nvPr/>
        </p:nvCxnSpPr>
        <p:spPr>
          <a:xfrm rot="10800000" flipH="1">
            <a:off x="0" y="2566350"/>
            <a:ext cx="1630200" cy="5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0" name="Google Shape;800;p68"/>
          <p:cNvCxnSpPr/>
          <p:nvPr/>
        </p:nvCxnSpPr>
        <p:spPr>
          <a:xfrm rot="10800000" flipH="1">
            <a:off x="7513800" y="2566350"/>
            <a:ext cx="1630200" cy="5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1" name="Google Shape;801;p68"/>
          <p:cNvCxnSpPr/>
          <p:nvPr/>
        </p:nvCxnSpPr>
        <p:spPr>
          <a:xfrm rot="10800000" flipH="1">
            <a:off x="9525" y="2566350"/>
            <a:ext cx="1630200" cy="5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Things to Complete before Enabling BIR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76" name="Google Shape;376;p47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grpSp>
        <p:nvGrpSpPr>
          <p:cNvPr id="377" name="Google Shape;377;p47"/>
          <p:cNvGrpSpPr/>
          <p:nvPr/>
        </p:nvGrpSpPr>
        <p:grpSpPr>
          <a:xfrm>
            <a:off x="5059742" y="1944351"/>
            <a:ext cx="3680220" cy="1413326"/>
            <a:chOff x="7099446" y="2391815"/>
            <a:chExt cx="4755784" cy="1967307"/>
          </a:xfrm>
        </p:grpSpPr>
        <p:sp>
          <p:nvSpPr>
            <p:cNvPr id="378" name="Google Shape;378;p47"/>
            <p:cNvSpPr/>
            <p:nvPr/>
          </p:nvSpPr>
          <p:spPr>
            <a:xfrm>
              <a:off x="7320565" y="2391815"/>
              <a:ext cx="4534665" cy="1967307"/>
            </a:xfrm>
            <a:prstGeom prst="roundRect">
              <a:avLst>
                <a:gd name="adj" fmla="val 10403"/>
              </a:avLst>
            </a:prstGeom>
            <a:solidFill>
              <a:srgbClr val="FFFFFF"/>
            </a:solidFill>
            <a:ln w="254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79" name="Google Shape;379;p47"/>
            <p:cNvGrpSpPr/>
            <p:nvPr/>
          </p:nvGrpSpPr>
          <p:grpSpPr>
            <a:xfrm>
              <a:off x="7099446" y="2391816"/>
              <a:ext cx="4712550" cy="1799290"/>
              <a:chOff x="7099446" y="2032753"/>
              <a:chExt cx="4712550" cy="1799290"/>
            </a:xfrm>
          </p:grpSpPr>
          <p:sp>
            <p:nvSpPr>
              <p:cNvPr id="380" name="Google Shape;380;p47"/>
              <p:cNvSpPr txBox="1"/>
              <p:nvPr/>
            </p:nvSpPr>
            <p:spPr>
              <a:xfrm>
                <a:off x="7277333" y="2032753"/>
                <a:ext cx="4534663" cy="1799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33"/>
                  <a:buFont typeface="Arial" panose="020B0604020202020204"/>
                  <a:buAutoNum type="arabicPeriod"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Click Sync</a:t>
                </a: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AutoNum type="arabicPeriod"/>
                </a:pP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Automatically your POS will be updated</a:t>
                </a:r>
                <a:endParaRPr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161925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381" name="Google Shape;381;p47"/>
              <p:cNvSpPr/>
              <p:nvPr/>
            </p:nvSpPr>
            <p:spPr>
              <a:xfrm>
                <a:off x="7099446" y="2475999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2" name="Google Shape;382;p47"/>
              <p:cNvSpPr/>
              <p:nvPr/>
            </p:nvSpPr>
            <p:spPr>
              <a:xfrm>
                <a:off x="7099446" y="3096114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pic>
        <p:nvPicPr>
          <p:cNvPr id="383" name="Google Shape;383;p47" descr="Graphical user interface, applicati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5304" y="1084183"/>
            <a:ext cx="4355879" cy="329762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84" name="Google Shape;384;p47" descr="Graphical user interface, application&#10;&#10;Description automatically generated"/>
          <p:cNvPicPr preferRelativeResize="0"/>
          <p:nvPr/>
        </p:nvPicPr>
        <p:blipFill rotWithShape="1">
          <a:blip r:embed="rId2"/>
          <a:srcRect r="68819" b="23255"/>
          <a:stretch>
            <a:fillRect/>
          </a:stretch>
        </p:blipFill>
        <p:spPr>
          <a:xfrm>
            <a:off x="345622" y="1084183"/>
            <a:ext cx="1769746" cy="329762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5" name="Google Shape;385;p47"/>
          <p:cNvSpPr/>
          <p:nvPr/>
        </p:nvSpPr>
        <p:spPr>
          <a:xfrm>
            <a:off x="346594" y="3439224"/>
            <a:ext cx="545860" cy="18911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2148823" y="1452775"/>
            <a:ext cx="1164963" cy="2768095"/>
          </a:xfrm>
          <a:prstGeom prst="roundRect">
            <a:avLst>
              <a:gd name="adj" fmla="val 599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7" name="Google Shape;387;p47"/>
          <p:cNvSpPr txBox="1"/>
          <p:nvPr/>
        </p:nvSpPr>
        <p:spPr>
          <a:xfrm>
            <a:off x="5099893" y="1499935"/>
            <a:ext cx="3680221" cy="261610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Task 1: Sync your POS system with latest info</a:t>
            </a:r>
            <a:endParaRPr lang="en-US" sz="11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388" name="Google Shape;388;p47" descr="Credit 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7"/>
          <p:cNvSpPr/>
          <p:nvPr/>
        </p:nvSpPr>
        <p:spPr>
          <a:xfrm>
            <a:off x="168861" y="3446432"/>
            <a:ext cx="217884" cy="1746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2056043" y="1415949"/>
            <a:ext cx="217884" cy="1746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1" name="Google Shape;391;p47"/>
          <p:cNvSpPr txBox="1"/>
          <p:nvPr/>
        </p:nvSpPr>
        <p:spPr>
          <a:xfrm>
            <a:off x="-1" y="4976036"/>
            <a:ext cx="7031666" cy="16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POS = Point of Sales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2622" y="1059225"/>
            <a:ext cx="4558601" cy="3689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7" name="Google Shape;397;p48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Things to Complete before Enabling BIR (cont.)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98" name="Google Shape;398;p48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99" name="Google Shape;399;p48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sp>
        <p:nvSpPr>
          <p:cNvPr id="400" name="Google Shape;400;p48"/>
          <p:cNvSpPr/>
          <p:nvPr/>
        </p:nvSpPr>
        <p:spPr>
          <a:xfrm>
            <a:off x="212625" y="3268350"/>
            <a:ext cx="894600" cy="17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938965" y="1926542"/>
            <a:ext cx="3680220" cy="1756888"/>
            <a:chOff x="7099446" y="2391815"/>
            <a:chExt cx="4755784" cy="2445535"/>
          </a:xfrm>
        </p:grpSpPr>
        <p:sp>
          <p:nvSpPr>
            <p:cNvPr id="402" name="Google Shape;402;p48"/>
            <p:cNvSpPr/>
            <p:nvPr/>
          </p:nvSpPr>
          <p:spPr>
            <a:xfrm>
              <a:off x="7320565" y="2391815"/>
              <a:ext cx="4534665" cy="2445535"/>
            </a:xfrm>
            <a:prstGeom prst="roundRect">
              <a:avLst>
                <a:gd name="adj" fmla="val 10403"/>
              </a:avLst>
            </a:prstGeom>
            <a:solidFill>
              <a:srgbClr val="FFFFFF"/>
            </a:solidFill>
            <a:ln w="254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03" name="Google Shape;403;p48"/>
            <p:cNvGrpSpPr/>
            <p:nvPr/>
          </p:nvGrpSpPr>
          <p:grpSpPr>
            <a:xfrm>
              <a:off x="7099446" y="2422362"/>
              <a:ext cx="4712687" cy="2131800"/>
              <a:chOff x="7099446" y="2063299"/>
              <a:chExt cx="4712687" cy="2131800"/>
            </a:xfrm>
          </p:grpSpPr>
          <p:sp>
            <p:nvSpPr>
              <p:cNvPr id="404" name="Google Shape;404;p48"/>
              <p:cNvSpPr txBox="1"/>
              <p:nvPr/>
            </p:nvSpPr>
            <p:spPr>
              <a:xfrm>
                <a:off x="7277333" y="2063299"/>
                <a:ext cx="4534800" cy="21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33"/>
                  <a:buFont typeface="Arial" panose="020B0604020202020204"/>
                  <a:buAutoNum type="arabicPeriod"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Click BackOffice &gt; Settings &gt; </a:t>
                </a:r>
                <a:r>
                  <a:rPr lang="en-US" sz="10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POS Registers</a:t>
                </a: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AutoNum type="arabicPeriod"/>
                </a:pP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Clic</a:t>
                </a: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k “</a:t>
                </a: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Deactivate</a:t>
                </a: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”</a:t>
                </a:r>
                <a:endParaRPr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161925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AutoNum type="arabicPeriod"/>
                </a:pP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Click “</a:t>
                </a: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Save</a:t>
                </a: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”</a:t>
                </a: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405" name="Google Shape;405;p48"/>
              <p:cNvSpPr/>
              <p:nvPr/>
            </p:nvSpPr>
            <p:spPr>
              <a:xfrm>
                <a:off x="7099446" y="2475999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6" name="Google Shape;406;p48"/>
              <p:cNvSpPr/>
              <p:nvPr/>
            </p:nvSpPr>
            <p:spPr>
              <a:xfrm>
                <a:off x="7099446" y="3096114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7" name="Google Shape;407;p48"/>
              <p:cNvSpPr/>
              <p:nvPr/>
            </p:nvSpPr>
            <p:spPr>
              <a:xfrm>
                <a:off x="7099446" y="3748167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08" name="Google Shape;408;p48"/>
          <p:cNvSpPr txBox="1"/>
          <p:nvPr/>
        </p:nvSpPr>
        <p:spPr>
          <a:xfrm>
            <a:off x="4938965" y="1528954"/>
            <a:ext cx="3680221" cy="261610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Task 2: Deactivate POS before activating BIR settings</a:t>
            </a:r>
            <a:endParaRPr lang="en-US" sz="11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4089394" y="4378584"/>
            <a:ext cx="578400" cy="204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0" name="Google Shape;410;p48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8"/>
          <p:cNvSpPr/>
          <p:nvPr/>
        </p:nvSpPr>
        <p:spPr>
          <a:xfrm>
            <a:off x="41519" y="3250232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2" name="Google Shape;412;p48"/>
          <p:cNvSpPr/>
          <p:nvPr/>
        </p:nvSpPr>
        <p:spPr>
          <a:xfrm>
            <a:off x="1293550" y="4378480"/>
            <a:ext cx="397500" cy="204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48"/>
          <p:cNvSpPr/>
          <p:nvPr/>
        </p:nvSpPr>
        <p:spPr>
          <a:xfrm>
            <a:off x="3913345" y="4393173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4" name="Google Shape;414;p48"/>
          <p:cNvSpPr/>
          <p:nvPr/>
        </p:nvSpPr>
        <p:spPr>
          <a:xfrm>
            <a:off x="1107229" y="4391211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-1" y="4976036"/>
            <a:ext cx="7031666" cy="16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POS = Point of Sales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4824" y="1038025"/>
            <a:ext cx="3403999" cy="2927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1" name="Google Shape;421;p49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Enable BIR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22" name="Google Shape;422;p49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23" name="Google Shape;423;p49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grpSp>
        <p:nvGrpSpPr>
          <p:cNvPr id="424" name="Google Shape;424;p49"/>
          <p:cNvGrpSpPr/>
          <p:nvPr/>
        </p:nvGrpSpPr>
        <p:grpSpPr>
          <a:xfrm>
            <a:off x="5048276" y="1944351"/>
            <a:ext cx="3691686" cy="1773962"/>
            <a:chOff x="7084629" y="2391815"/>
            <a:chExt cx="4770601" cy="2469301"/>
          </a:xfrm>
        </p:grpSpPr>
        <p:sp>
          <p:nvSpPr>
            <p:cNvPr id="425" name="Google Shape;425;p49"/>
            <p:cNvSpPr/>
            <p:nvPr/>
          </p:nvSpPr>
          <p:spPr>
            <a:xfrm>
              <a:off x="7320565" y="2391815"/>
              <a:ext cx="4534665" cy="2445535"/>
            </a:xfrm>
            <a:prstGeom prst="roundRect">
              <a:avLst>
                <a:gd name="adj" fmla="val 10403"/>
              </a:avLst>
            </a:prstGeom>
            <a:solidFill>
              <a:srgbClr val="FFFFFF"/>
            </a:solidFill>
            <a:ln w="254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26" name="Google Shape;426;p49"/>
            <p:cNvGrpSpPr/>
            <p:nvPr/>
          </p:nvGrpSpPr>
          <p:grpSpPr>
            <a:xfrm>
              <a:off x="7084629" y="2391816"/>
              <a:ext cx="4727504" cy="2469300"/>
              <a:chOff x="7084629" y="2032753"/>
              <a:chExt cx="4727504" cy="2469300"/>
            </a:xfrm>
          </p:grpSpPr>
          <p:sp>
            <p:nvSpPr>
              <p:cNvPr id="427" name="Google Shape;427;p49"/>
              <p:cNvSpPr txBox="1"/>
              <p:nvPr/>
            </p:nvSpPr>
            <p:spPr>
              <a:xfrm>
                <a:off x="7277333" y="2032753"/>
                <a:ext cx="4534800" cy="24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33"/>
                  <a:buFont typeface="Arial" panose="020B0604020202020204"/>
                  <a:buAutoNum type="arabicPeriod"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Click BackOffice &gt; Settings</a:t>
                </a: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AutoNum type="arabicPeriod"/>
                </a:pPr>
                <a:r>
                  <a:rPr lang="en-US" sz="105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In the General tab, s</a:t>
                </a: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croll down and you may find </a:t>
                </a: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Danger Zone</a:t>
                </a:r>
                <a:endParaRPr lang="en-US"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US" sz="1050" b="1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</a:br>
                <a:r>
                  <a:rPr lang="en-US" sz="1050" b="1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      </a:t>
                </a: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Click </a:t>
                </a: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Enable</a:t>
                </a: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 for “</a:t>
                </a: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Enabling BIR Compliant Settings</a:t>
                </a: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”</a:t>
                </a: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428" name="Google Shape;428;p49"/>
              <p:cNvSpPr/>
              <p:nvPr/>
            </p:nvSpPr>
            <p:spPr>
              <a:xfrm>
                <a:off x="7099446" y="2475999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9" name="Google Shape;429;p49"/>
              <p:cNvSpPr/>
              <p:nvPr/>
            </p:nvSpPr>
            <p:spPr>
              <a:xfrm>
                <a:off x="7099446" y="3096114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0" name="Google Shape;430;p49"/>
              <p:cNvSpPr/>
              <p:nvPr/>
            </p:nvSpPr>
            <p:spPr>
              <a:xfrm>
                <a:off x="7084629" y="4081948"/>
                <a:ext cx="535200" cy="3657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31" name="Google Shape;431;p49"/>
          <p:cNvSpPr/>
          <p:nvPr/>
        </p:nvSpPr>
        <p:spPr>
          <a:xfrm>
            <a:off x="1049650" y="1522750"/>
            <a:ext cx="457800" cy="17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2" name="Google Shape;432;p49"/>
          <p:cNvSpPr/>
          <p:nvPr/>
        </p:nvSpPr>
        <p:spPr>
          <a:xfrm>
            <a:off x="98323" y="3093725"/>
            <a:ext cx="967500" cy="204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33" name="Google Shape;433;p49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/>
          <p:nvPr/>
        </p:nvSpPr>
        <p:spPr>
          <a:xfrm>
            <a:off x="-44082" y="3108302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5" name="Google Shape;435;p49"/>
          <p:cNvSpPr/>
          <p:nvPr/>
        </p:nvSpPr>
        <p:spPr>
          <a:xfrm>
            <a:off x="894676" y="1522742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-1" y="4976036"/>
            <a:ext cx="7031666" cy="16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437" name="Google Shape;437;p49"/>
          <p:cNvPicPr preferRelativeResize="0"/>
          <p:nvPr/>
        </p:nvPicPr>
        <p:blipFill rotWithShape="1">
          <a:blip r:embed="rId3"/>
          <a:srcRect b="6794"/>
          <a:stretch>
            <a:fillRect/>
          </a:stretch>
        </p:blipFill>
        <p:spPr>
          <a:xfrm>
            <a:off x="2285825" y="1944337"/>
            <a:ext cx="2114250" cy="2944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8" name="Google Shape;438;p49"/>
          <p:cNvSpPr/>
          <p:nvPr/>
        </p:nvSpPr>
        <p:spPr>
          <a:xfrm>
            <a:off x="2372932" y="3411450"/>
            <a:ext cx="1715100" cy="204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9" name="Google Shape;439;p49"/>
          <p:cNvSpPr/>
          <p:nvPr/>
        </p:nvSpPr>
        <p:spPr>
          <a:xfrm>
            <a:off x="2155128" y="3426150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Enable BIR (cont.)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45" name="Google Shape;445;p50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46" name="Google Shape;446;p50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grpSp>
        <p:nvGrpSpPr>
          <p:cNvPr id="447" name="Google Shape;447;p50"/>
          <p:cNvGrpSpPr/>
          <p:nvPr/>
        </p:nvGrpSpPr>
        <p:grpSpPr>
          <a:xfrm>
            <a:off x="283859" y="1037051"/>
            <a:ext cx="4588391" cy="3550866"/>
            <a:chOff x="1867000" y="36500"/>
            <a:chExt cx="5423647" cy="4421876"/>
          </a:xfrm>
        </p:grpSpPr>
        <p:pic>
          <p:nvPicPr>
            <p:cNvPr id="448" name="Google Shape;448;p50" descr="Graphical user interface&#10;&#10;Description automatically generated"/>
            <p:cNvPicPr preferRelativeResize="0"/>
            <p:nvPr/>
          </p:nvPicPr>
          <p:blipFill rotWithShape="1">
            <a:blip r:embed="rId1"/>
            <a:srcRect b="14029"/>
            <a:stretch>
              <a:fillRect/>
            </a:stretch>
          </p:blipFill>
          <p:spPr>
            <a:xfrm>
              <a:off x="1867000" y="36500"/>
              <a:ext cx="5423647" cy="4421876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49" name="Google Shape;449;p50" descr="Graphical user interface, text, application, email&#10;&#10;Description automatically generated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168522" y="1460441"/>
              <a:ext cx="4082579" cy="2970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0" name="Google Shape;450;p50" descr="Graphical user interface, text, application, emai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40136" y="1130888"/>
            <a:ext cx="3275835" cy="336319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51" name="Google Shape;451;p50"/>
          <p:cNvPicPr preferRelativeResize="0"/>
          <p:nvPr/>
        </p:nvPicPr>
        <p:blipFill rotWithShape="1">
          <a:blip r:embed="rId4"/>
          <a:srcRect l="706" t="4034" r="1221" b="4521"/>
          <a:stretch>
            <a:fillRect/>
          </a:stretch>
        </p:blipFill>
        <p:spPr>
          <a:xfrm>
            <a:off x="5347273" y="2127543"/>
            <a:ext cx="3153136" cy="3573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52" name="Google Shape;452;p5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02268" y="3812470"/>
            <a:ext cx="3153136" cy="1742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50"/>
          <p:cNvGrpSpPr/>
          <p:nvPr/>
        </p:nvGrpSpPr>
        <p:grpSpPr>
          <a:xfrm>
            <a:off x="5140144" y="2864271"/>
            <a:ext cx="3680220" cy="1756888"/>
            <a:chOff x="7099446" y="2391815"/>
            <a:chExt cx="4755784" cy="2445535"/>
          </a:xfrm>
        </p:grpSpPr>
        <p:sp>
          <p:nvSpPr>
            <p:cNvPr id="454" name="Google Shape;454;p50"/>
            <p:cNvSpPr/>
            <p:nvPr/>
          </p:nvSpPr>
          <p:spPr>
            <a:xfrm>
              <a:off x="7320565" y="2391815"/>
              <a:ext cx="4534665" cy="2445535"/>
            </a:xfrm>
            <a:prstGeom prst="roundRect">
              <a:avLst>
                <a:gd name="adj" fmla="val 10403"/>
              </a:avLst>
            </a:prstGeom>
            <a:solidFill>
              <a:srgbClr val="FFFFFF"/>
            </a:solidFill>
            <a:ln w="254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55" name="Google Shape;455;p50"/>
            <p:cNvGrpSpPr/>
            <p:nvPr/>
          </p:nvGrpSpPr>
          <p:grpSpPr>
            <a:xfrm>
              <a:off x="7099446" y="2391816"/>
              <a:ext cx="4712550" cy="2136667"/>
              <a:chOff x="7099446" y="2032753"/>
              <a:chExt cx="4712550" cy="2136667"/>
            </a:xfrm>
          </p:grpSpPr>
          <p:sp>
            <p:nvSpPr>
              <p:cNvPr id="456" name="Google Shape;456;p50"/>
              <p:cNvSpPr txBox="1"/>
              <p:nvPr/>
            </p:nvSpPr>
            <p:spPr>
              <a:xfrm>
                <a:off x="7277333" y="2032753"/>
                <a:ext cx="4534663" cy="2136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33"/>
                  <a:buFont typeface="Arial" panose="020B0604020202020204"/>
                  <a:buAutoNum type="arabicPeriod"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Select </a:t>
                </a: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Stores</a:t>
                </a: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 that you want to enable BIR Settings</a:t>
                </a: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AutoNum type="arabicPeriod"/>
                </a:pP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Select the </a:t>
                </a: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type of Business </a:t>
                </a:r>
                <a:endParaRPr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161925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AutoNum type="arabicPeriod"/>
                </a:pP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Type in “</a:t>
                </a: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BIR</a:t>
                </a: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” in capital letters to confrim</a:t>
                </a: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457" name="Google Shape;457;p50"/>
              <p:cNvSpPr/>
              <p:nvPr/>
            </p:nvSpPr>
            <p:spPr>
              <a:xfrm>
                <a:off x="7099446" y="2475999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8" name="Google Shape;458;p50"/>
              <p:cNvSpPr/>
              <p:nvPr/>
            </p:nvSpPr>
            <p:spPr>
              <a:xfrm>
                <a:off x="7099446" y="3096114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5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9" name="Google Shape;459;p50"/>
              <p:cNvSpPr/>
              <p:nvPr/>
            </p:nvSpPr>
            <p:spPr>
              <a:xfrm>
                <a:off x="7099446" y="3748167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6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50"/>
          <p:cNvSpPr/>
          <p:nvPr/>
        </p:nvSpPr>
        <p:spPr>
          <a:xfrm>
            <a:off x="1002269" y="2991584"/>
            <a:ext cx="3153136" cy="17420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1" name="Google Shape;461;p50"/>
          <p:cNvSpPr/>
          <p:nvPr/>
        </p:nvSpPr>
        <p:spPr>
          <a:xfrm>
            <a:off x="1002268" y="3188095"/>
            <a:ext cx="2469352" cy="513143"/>
          </a:xfrm>
          <a:prstGeom prst="roundRect">
            <a:avLst>
              <a:gd name="adj" fmla="val 6096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2" name="Google Shape;462;p50"/>
          <p:cNvSpPr/>
          <p:nvPr/>
        </p:nvSpPr>
        <p:spPr>
          <a:xfrm>
            <a:off x="1002268" y="3812470"/>
            <a:ext cx="3153136" cy="15283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63" name="Google Shape;463;p50"/>
          <p:cNvCxnSpPr>
            <a:stCxn id="460" idx="3"/>
            <a:endCxn id="451" idx="1"/>
          </p:cNvCxnSpPr>
          <p:nvPr/>
        </p:nvCxnSpPr>
        <p:spPr>
          <a:xfrm rot="10800000" flipH="1">
            <a:off x="4155405" y="2306188"/>
            <a:ext cx="1191900" cy="772500"/>
          </a:xfrm>
          <a:prstGeom prst="straightConnector1">
            <a:avLst/>
          </a:prstGeom>
          <a:noFill/>
          <a:ln w="9525" cap="flat" cmpd="sng">
            <a:solidFill>
              <a:srgbClr val="FA901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4" name="Google Shape;464;p50" descr="Credit 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/>
          <p:nvPr/>
        </p:nvSpPr>
        <p:spPr>
          <a:xfrm>
            <a:off x="838921" y="2990151"/>
            <a:ext cx="217884" cy="1746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6" name="Google Shape;466;p50"/>
          <p:cNvSpPr/>
          <p:nvPr/>
        </p:nvSpPr>
        <p:spPr>
          <a:xfrm>
            <a:off x="824498" y="3361908"/>
            <a:ext cx="217884" cy="1746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5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7" name="Google Shape;467;p50"/>
          <p:cNvSpPr/>
          <p:nvPr/>
        </p:nvSpPr>
        <p:spPr>
          <a:xfrm>
            <a:off x="829778" y="3786700"/>
            <a:ext cx="217884" cy="1746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8" name="Google Shape;468;p50"/>
          <p:cNvSpPr txBox="1"/>
          <p:nvPr/>
        </p:nvSpPr>
        <p:spPr>
          <a:xfrm>
            <a:off x="-1" y="4976036"/>
            <a:ext cx="7031666" cy="16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1"/>
          <p:cNvPicPr preferRelativeResize="0"/>
          <p:nvPr/>
        </p:nvPicPr>
        <p:blipFill rotWithShape="1">
          <a:blip r:embed="rId1"/>
          <a:srcRect l="23243" t="10986" r="1835" b="33131"/>
          <a:stretch>
            <a:fillRect/>
          </a:stretch>
        </p:blipFill>
        <p:spPr>
          <a:xfrm>
            <a:off x="279733" y="1313117"/>
            <a:ext cx="4848837" cy="261705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74" name="Google Shape;474;p51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Enable BIR (cont.)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75" name="Google Shape;475;p51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76" name="Google Shape;476;p51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grpSp>
        <p:nvGrpSpPr>
          <p:cNvPr id="477" name="Google Shape;477;p51"/>
          <p:cNvGrpSpPr/>
          <p:nvPr/>
        </p:nvGrpSpPr>
        <p:grpSpPr>
          <a:xfrm>
            <a:off x="5301962" y="1832995"/>
            <a:ext cx="3680220" cy="1546538"/>
            <a:chOff x="7099446" y="2391815"/>
            <a:chExt cx="4755784" cy="2152734"/>
          </a:xfrm>
        </p:grpSpPr>
        <p:sp>
          <p:nvSpPr>
            <p:cNvPr id="478" name="Google Shape;478;p51"/>
            <p:cNvSpPr/>
            <p:nvPr/>
          </p:nvSpPr>
          <p:spPr>
            <a:xfrm>
              <a:off x="7320565" y="2391815"/>
              <a:ext cx="4534665" cy="1872895"/>
            </a:xfrm>
            <a:prstGeom prst="roundRect">
              <a:avLst>
                <a:gd name="adj" fmla="val 10403"/>
              </a:avLst>
            </a:prstGeom>
            <a:solidFill>
              <a:srgbClr val="FFFFFF"/>
            </a:solidFill>
            <a:ln w="254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79" name="Google Shape;479;p51"/>
            <p:cNvGrpSpPr/>
            <p:nvPr/>
          </p:nvGrpSpPr>
          <p:grpSpPr>
            <a:xfrm>
              <a:off x="7099446" y="2391816"/>
              <a:ext cx="4712550" cy="2152733"/>
              <a:chOff x="7099446" y="2032753"/>
              <a:chExt cx="4712550" cy="2152733"/>
            </a:xfrm>
          </p:grpSpPr>
          <p:sp>
            <p:nvSpPr>
              <p:cNvPr id="480" name="Google Shape;480;p51"/>
              <p:cNvSpPr txBox="1"/>
              <p:nvPr/>
            </p:nvSpPr>
            <p:spPr>
              <a:xfrm>
                <a:off x="7277333" y="2032753"/>
                <a:ext cx="4534663" cy="2152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33"/>
                  <a:buFont typeface="Arial" panose="020B0604020202020204"/>
                  <a:buAutoNum type="arabicPeriod"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Login to your Email  &amp; </a:t>
                </a: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f</a:t>
                </a: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ind an email from StoreHub</a:t>
                </a:r>
                <a:endParaRPr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144145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33"/>
                  <a:buFont typeface="Arial" panose="020B0604020202020204"/>
                  <a:buNone/>
                </a:pPr>
                <a:endParaRPr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33"/>
                  <a:buFont typeface="Arial" panose="020B0604020202020204"/>
                  <a:buAutoNum type="arabicPeriod"/>
                </a:pP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Click Confirm to Confirm your BIR Settings</a:t>
                </a:r>
                <a:endParaRPr lang="en-US"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161925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endParaRPr sz="105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481" name="Google Shape;481;p51"/>
              <p:cNvSpPr/>
              <p:nvPr/>
            </p:nvSpPr>
            <p:spPr>
              <a:xfrm>
                <a:off x="7099446" y="2475999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7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2" name="Google Shape;482;p51"/>
              <p:cNvSpPr/>
              <p:nvPr/>
            </p:nvSpPr>
            <p:spPr>
              <a:xfrm>
                <a:off x="7099446" y="3096114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8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3" name="Google Shape;483;p51"/>
          <p:cNvSpPr/>
          <p:nvPr/>
        </p:nvSpPr>
        <p:spPr>
          <a:xfrm>
            <a:off x="1477501" y="3434910"/>
            <a:ext cx="592226" cy="309947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4" name="Google Shape;484;p51"/>
          <p:cNvSpPr/>
          <p:nvPr/>
        </p:nvSpPr>
        <p:spPr>
          <a:xfrm>
            <a:off x="488729" y="1356198"/>
            <a:ext cx="2576340" cy="194321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85" name="Google Shape;485;p51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1"/>
          <p:cNvSpPr/>
          <p:nvPr/>
        </p:nvSpPr>
        <p:spPr>
          <a:xfrm>
            <a:off x="313948" y="1366009"/>
            <a:ext cx="217884" cy="1746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7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7" name="Google Shape;487;p51"/>
          <p:cNvSpPr/>
          <p:nvPr/>
        </p:nvSpPr>
        <p:spPr>
          <a:xfrm>
            <a:off x="1304109" y="3500074"/>
            <a:ext cx="217884" cy="1746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8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51"/>
          <p:cNvSpPr txBox="1"/>
          <p:nvPr/>
        </p:nvSpPr>
        <p:spPr>
          <a:xfrm>
            <a:off x="-1" y="4976036"/>
            <a:ext cx="7031666" cy="16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2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Example of BIR Certificate 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94" name="Google Shape;494;p52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95" name="Google Shape;495;p52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496" name="Google Shape;496;p52" descr="Credit 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2" descr="Table&#10;&#10;Description automatically generated"/>
          <p:cNvPicPr preferRelativeResize="0"/>
          <p:nvPr/>
        </p:nvPicPr>
        <p:blipFill rotWithShape="1">
          <a:blip r:embed="rId2"/>
          <a:srcRect r="4974" b="4272"/>
          <a:stretch>
            <a:fillRect/>
          </a:stretch>
        </p:blipFill>
        <p:spPr>
          <a:xfrm>
            <a:off x="1752848" y="865530"/>
            <a:ext cx="2748318" cy="364129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98" name="Google Shape;498;p52" descr="Diagram&#10;&#10;Description automatically generated"/>
          <p:cNvPicPr preferRelativeResize="0"/>
          <p:nvPr/>
        </p:nvPicPr>
        <p:blipFill rotWithShape="1">
          <a:blip r:embed="rId3"/>
          <a:srcRect r="52598" b="54554"/>
          <a:stretch>
            <a:fillRect/>
          </a:stretch>
        </p:blipFill>
        <p:spPr>
          <a:xfrm>
            <a:off x="4793153" y="865530"/>
            <a:ext cx="2748319" cy="364129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99" name="Google Shape;499;p52"/>
          <p:cNvSpPr/>
          <p:nvPr/>
        </p:nvSpPr>
        <p:spPr>
          <a:xfrm>
            <a:off x="1752847" y="4529966"/>
            <a:ext cx="2748317" cy="2763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Certificate of Registration</a:t>
            </a:r>
            <a:endParaRPr lang="en-US"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00" name="Google Shape;500;p52"/>
          <p:cNvSpPr/>
          <p:nvPr/>
        </p:nvSpPr>
        <p:spPr>
          <a:xfrm>
            <a:off x="4793153" y="4529966"/>
            <a:ext cx="2748317" cy="2763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Permit to Use Sales Machine (PTU)</a:t>
            </a:r>
            <a:endParaRPr lang="en-US"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01" name="Google Shape;501;p52"/>
          <p:cNvSpPr/>
          <p:nvPr/>
        </p:nvSpPr>
        <p:spPr>
          <a:xfrm>
            <a:off x="1822361" y="1757660"/>
            <a:ext cx="721216" cy="174697"/>
          </a:xfrm>
          <a:prstGeom prst="roundRect">
            <a:avLst>
              <a:gd name="adj" fmla="val 6096"/>
            </a:avLst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2" name="Google Shape;502;p52"/>
          <p:cNvSpPr/>
          <p:nvPr/>
        </p:nvSpPr>
        <p:spPr>
          <a:xfrm>
            <a:off x="6469488" y="2768958"/>
            <a:ext cx="530180" cy="888642"/>
          </a:xfrm>
          <a:prstGeom prst="roundRect">
            <a:avLst>
              <a:gd name="adj" fmla="val 6096"/>
            </a:avLst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3" name="Google Shape;503;p52"/>
          <p:cNvSpPr/>
          <p:nvPr/>
        </p:nvSpPr>
        <p:spPr>
          <a:xfrm>
            <a:off x="5430593" y="2775397"/>
            <a:ext cx="530180" cy="888642"/>
          </a:xfrm>
          <a:prstGeom prst="roundRect">
            <a:avLst>
              <a:gd name="adj" fmla="val 6096"/>
            </a:avLst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52"/>
          <p:cNvSpPr/>
          <p:nvPr/>
        </p:nvSpPr>
        <p:spPr>
          <a:xfrm>
            <a:off x="6999668" y="2768958"/>
            <a:ext cx="530180" cy="888642"/>
          </a:xfrm>
          <a:prstGeom prst="roundRect">
            <a:avLst>
              <a:gd name="adj" fmla="val 6096"/>
            </a:avLst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52"/>
          <p:cNvSpPr/>
          <p:nvPr/>
        </p:nvSpPr>
        <p:spPr>
          <a:xfrm>
            <a:off x="215506" y="1591615"/>
            <a:ext cx="1460862" cy="506785"/>
          </a:xfrm>
          <a:prstGeom prst="rect">
            <a:avLst/>
          </a:prstGeom>
          <a:solidFill>
            <a:srgbClr val="FFE8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Tax Identification Number </a:t>
            </a:r>
            <a:b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(TIN)</a:t>
            </a:r>
            <a:endParaRPr lang="en-US"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506" name="Google Shape;506;p52"/>
          <p:cNvCxnSpPr>
            <a:stCxn id="505" idx="3"/>
            <a:endCxn id="501" idx="1"/>
          </p:cNvCxnSpPr>
          <p:nvPr/>
        </p:nvCxnSpPr>
        <p:spPr>
          <a:xfrm>
            <a:off x="1676368" y="1845008"/>
            <a:ext cx="146100" cy="0"/>
          </a:xfrm>
          <a:prstGeom prst="straightConnector1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7" name="Google Shape;507;p52"/>
          <p:cNvSpPr/>
          <p:nvPr/>
        </p:nvSpPr>
        <p:spPr>
          <a:xfrm>
            <a:off x="7811736" y="1757660"/>
            <a:ext cx="1177718" cy="278735"/>
          </a:xfrm>
          <a:prstGeom prst="rect">
            <a:avLst/>
          </a:prstGeom>
          <a:solidFill>
            <a:srgbClr val="FFE8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Serial Number</a:t>
            </a:r>
            <a:endParaRPr lang="en-US"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508" name="Google Shape;508;p52"/>
          <p:cNvCxnSpPr>
            <a:stCxn id="503" idx="0"/>
            <a:endCxn id="507" idx="1"/>
          </p:cNvCxnSpPr>
          <p:nvPr/>
        </p:nvCxnSpPr>
        <p:spPr>
          <a:xfrm rot="-5400000">
            <a:off x="6314583" y="1278097"/>
            <a:ext cx="878400" cy="2116200"/>
          </a:xfrm>
          <a:prstGeom prst="bentConnector2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9" name="Google Shape;509;p52"/>
          <p:cNvSpPr/>
          <p:nvPr/>
        </p:nvSpPr>
        <p:spPr>
          <a:xfrm>
            <a:off x="7811736" y="2160408"/>
            <a:ext cx="1177718" cy="634176"/>
          </a:xfrm>
          <a:prstGeom prst="rect">
            <a:avLst/>
          </a:prstGeom>
          <a:solidFill>
            <a:srgbClr val="FFE8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Machine Identification Number</a:t>
            </a:r>
            <a:endParaRPr lang="en-US"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(MIN)</a:t>
            </a:r>
            <a:endParaRPr lang="en-US"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510" name="Google Shape;510;p52"/>
          <p:cNvCxnSpPr>
            <a:stCxn id="502" idx="0"/>
            <a:endCxn id="509" idx="1"/>
          </p:cNvCxnSpPr>
          <p:nvPr/>
        </p:nvCxnSpPr>
        <p:spPr>
          <a:xfrm rot="-5400000">
            <a:off x="7127428" y="2084508"/>
            <a:ext cx="291600" cy="1077300"/>
          </a:xfrm>
          <a:prstGeom prst="bentConnector2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1" name="Google Shape;511;p52"/>
          <p:cNvSpPr/>
          <p:nvPr/>
        </p:nvSpPr>
        <p:spPr>
          <a:xfrm>
            <a:off x="7811736" y="2902630"/>
            <a:ext cx="1177718" cy="634176"/>
          </a:xfrm>
          <a:prstGeom prst="rect">
            <a:avLst/>
          </a:prstGeom>
          <a:solidFill>
            <a:srgbClr val="FFE8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Permit to Use Number</a:t>
            </a:r>
            <a:endParaRPr lang="en-US"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(PTU)</a:t>
            </a:r>
            <a:endParaRPr lang="en-US"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512" name="Google Shape;512;p52"/>
          <p:cNvCxnSpPr>
            <a:stCxn id="504" idx="3"/>
            <a:endCxn id="511" idx="1"/>
          </p:cNvCxnSpPr>
          <p:nvPr/>
        </p:nvCxnSpPr>
        <p:spPr>
          <a:xfrm>
            <a:off x="7529848" y="3213279"/>
            <a:ext cx="282000" cy="6300"/>
          </a:xfrm>
          <a:prstGeom prst="straightConnector1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52"/>
          <p:cNvSpPr txBox="1"/>
          <p:nvPr/>
        </p:nvSpPr>
        <p:spPr>
          <a:xfrm>
            <a:off x="-1" y="4976036"/>
            <a:ext cx="7031666" cy="16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  |  TIN = Taxpayer Identification Number  |  PTU = Permit to Use  |  MIN = Machine Identification Number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4100" y="915101"/>
            <a:ext cx="5505125" cy="386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9" name="Google Shape;519;p53"/>
          <p:cNvSpPr txBox="1"/>
          <p:nvPr/>
        </p:nvSpPr>
        <p:spPr>
          <a:xfrm>
            <a:off x="-218950" y="555583"/>
            <a:ext cx="78531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Receipt Information</a:t>
            </a:r>
            <a:endParaRPr lang="en-US"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20" name="Google Shape;520;p53"/>
          <p:cNvSpPr txBox="1"/>
          <p:nvPr/>
        </p:nvSpPr>
        <p:spPr>
          <a:xfrm>
            <a:off x="1622205" y="36500"/>
            <a:ext cx="58015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BIR Training</a:t>
            </a:r>
            <a:endParaRPr sz="24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21" name="Google Shape;521;p53"/>
          <p:cNvSpPr txBox="1"/>
          <p:nvPr>
            <p:ph type="sldNum" idx="12"/>
          </p:nvPr>
        </p:nvSpPr>
        <p:spPr>
          <a:xfrm>
            <a:off x="8820364" y="4897485"/>
            <a:ext cx="323636" cy="23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 sz="700" b="1">
                <a:solidFill>
                  <a:srgbClr val="000000"/>
                </a:solidFill>
              </a:rPr>
            </a:fld>
            <a:endParaRPr sz="700" b="1">
              <a:solidFill>
                <a:srgbClr val="000000"/>
              </a:solidFill>
            </a:endParaRPr>
          </a:p>
        </p:txBody>
      </p:sp>
      <p:pic>
        <p:nvPicPr>
          <p:cNvPr id="522" name="Google Shape;522;p53" descr="Credit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3877" y="252286"/>
            <a:ext cx="457732" cy="457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53"/>
          <p:cNvGrpSpPr/>
          <p:nvPr/>
        </p:nvGrpSpPr>
        <p:grpSpPr>
          <a:xfrm>
            <a:off x="5044786" y="3031530"/>
            <a:ext cx="3666822" cy="1156986"/>
            <a:chOff x="7099446" y="2513576"/>
            <a:chExt cx="5700018" cy="1610504"/>
          </a:xfrm>
        </p:grpSpPr>
        <p:sp>
          <p:nvSpPr>
            <p:cNvPr id="524" name="Google Shape;524;p53"/>
            <p:cNvSpPr/>
            <p:nvPr/>
          </p:nvSpPr>
          <p:spPr>
            <a:xfrm>
              <a:off x="7320565" y="2513576"/>
              <a:ext cx="5213535" cy="1610504"/>
            </a:xfrm>
            <a:prstGeom prst="roundRect">
              <a:avLst>
                <a:gd name="adj" fmla="val 10403"/>
              </a:avLst>
            </a:prstGeom>
            <a:solidFill>
              <a:srgbClr val="FFFFFF"/>
            </a:solidFill>
            <a:ln w="254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525" name="Google Shape;525;p53"/>
            <p:cNvGrpSpPr/>
            <p:nvPr/>
          </p:nvGrpSpPr>
          <p:grpSpPr>
            <a:xfrm>
              <a:off x="7099446" y="2746308"/>
              <a:ext cx="5700018" cy="1074524"/>
              <a:chOff x="7099446" y="2387245"/>
              <a:chExt cx="5700018" cy="1074524"/>
            </a:xfrm>
          </p:grpSpPr>
          <p:sp>
            <p:nvSpPr>
              <p:cNvPr id="526" name="Google Shape;526;p53"/>
              <p:cNvSpPr txBox="1"/>
              <p:nvPr/>
            </p:nvSpPr>
            <p:spPr>
              <a:xfrm>
                <a:off x="7320564" y="2387245"/>
                <a:ext cx="5478900" cy="9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AutoNum type="arabicPeriod"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From the BackOffice, go to Settings &gt; Stores</a:t>
                </a:r>
                <a:endParaRPr lang="en-US"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1651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None/>
                </a:pPr>
                <a:endParaRPr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28600" marR="0" lvl="0" indent="-2286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AutoNum type="arabicPeriod"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Select the store that have been activated for BIR</a:t>
                </a:r>
                <a:endParaRPr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527" name="Google Shape;527;p53"/>
              <p:cNvSpPr/>
              <p:nvPr/>
            </p:nvSpPr>
            <p:spPr>
              <a:xfrm>
                <a:off x="7099446" y="2475999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8" name="Google Shape;528;p53"/>
              <p:cNvSpPr/>
              <p:nvPr/>
            </p:nvSpPr>
            <p:spPr>
              <a:xfrm>
                <a:off x="7099446" y="3096114"/>
                <a:ext cx="535327" cy="36565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/>
              </a:solidFill>
              <a:ln w="19050" cap="flat" cmpd="sng">
                <a:solidFill>
                  <a:srgbClr val="F198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 panose="020B0604020202020204"/>
                  <a:buNone/>
                </a:pPr>
                <a:r>
                  <a:rPr lang="en-US" sz="105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29" name="Google Shape;529;p53"/>
          <p:cNvSpPr/>
          <p:nvPr/>
        </p:nvSpPr>
        <p:spPr>
          <a:xfrm>
            <a:off x="464100" y="3527525"/>
            <a:ext cx="1032600" cy="6609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0" name="Google Shape;530;p53"/>
          <p:cNvSpPr/>
          <p:nvPr/>
        </p:nvSpPr>
        <p:spPr>
          <a:xfrm>
            <a:off x="239410" y="3770679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1" name="Google Shape;531;p53"/>
          <p:cNvSpPr/>
          <p:nvPr/>
        </p:nvSpPr>
        <p:spPr>
          <a:xfrm>
            <a:off x="1604200" y="1661825"/>
            <a:ext cx="4274100" cy="1746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2" name="Google Shape;532;p53"/>
          <p:cNvSpPr/>
          <p:nvPr/>
        </p:nvSpPr>
        <p:spPr>
          <a:xfrm>
            <a:off x="3738876" y="1487236"/>
            <a:ext cx="217800" cy="174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12700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3" name="Google Shape;533;p53"/>
          <p:cNvSpPr txBox="1"/>
          <p:nvPr/>
        </p:nvSpPr>
        <p:spPr>
          <a:xfrm>
            <a:off x="-1" y="4976036"/>
            <a:ext cx="7031666" cy="16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 = Bureau of Internal Revenue</a:t>
            </a:r>
            <a:endParaRPr lang="en-US" sz="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1_Klook">
  <a:themeElements>
    <a:clrScheme name="Custom 2">
      <a:dk1>
        <a:srgbClr val="FB9419"/>
      </a:dk1>
      <a:lt1>
        <a:srgbClr val="000000"/>
      </a:lt1>
      <a:dk2>
        <a:srgbClr val="5E5E5E"/>
      </a:dk2>
      <a:lt2>
        <a:srgbClr val="FA9419"/>
      </a:lt2>
      <a:accent1>
        <a:srgbClr val="F067C7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look">
  <a:themeElements>
    <a:clrScheme name="Custom 2">
      <a:dk1>
        <a:srgbClr val="FB9419"/>
      </a:dk1>
      <a:lt1>
        <a:srgbClr val="000000"/>
      </a:lt1>
      <a:dk2>
        <a:srgbClr val="5E5E5E"/>
      </a:dk2>
      <a:lt2>
        <a:srgbClr val="FA9419"/>
      </a:lt2>
      <a:accent1>
        <a:srgbClr val="F067C7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look">
  <a:themeElements>
    <a:clrScheme name="Custom 2">
      <a:dk1>
        <a:srgbClr val="FB9419"/>
      </a:dk1>
      <a:lt1>
        <a:srgbClr val="000000"/>
      </a:lt1>
      <a:dk2>
        <a:srgbClr val="5E5E5E"/>
      </a:dk2>
      <a:lt2>
        <a:srgbClr val="FA9419"/>
      </a:lt2>
      <a:accent1>
        <a:srgbClr val="F067C7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6076</Words>
  <Application>WPS Office WWO_feishu_20221103183746-e790f0e3e8</Application>
  <PresentationFormat/>
  <Paragraphs>457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宋体</vt:lpstr>
      <vt:lpstr>Wingdings</vt:lpstr>
      <vt:lpstr>Arial</vt:lpstr>
      <vt:lpstr>Montserrat</vt:lpstr>
      <vt:lpstr>Roboto</vt:lpstr>
      <vt:lpstr>MingLiU-ExtB</vt:lpstr>
      <vt:lpstr>Roboto Medium</vt:lpstr>
      <vt:lpstr>Signika</vt:lpstr>
      <vt:lpstr>Helvetica Neue</vt:lpstr>
      <vt:lpstr>Proxima Nova</vt:lpstr>
      <vt:lpstr>汉仪书宋二KW</vt:lpstr>
      <vt:lpstr>1_Klook</vt:lpstr>
      <vt:lpstr>1_Klook</vt:lpstr>
      <vt:lpstr>Klook</vt:lpstr>
      <vt:lpstr>BIR Training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 Training</dc:title>
  <dc:creator/>
  <cp:lastModifiedBy/>
  <dcterms:created xsi:type="dcterms:W3CDTF">2024-12-01T13:21:20Z</dcterms:created>
  <dcterms:modified xsi:type="dcterms:W3CDTF">2024-12-01T13:21:20Z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